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41"/>
  </p:notesMasterIdLst>
  <p:sldIdLst>
    <p:sldId id="582" r:id="rId2"/>
    <p:sldId id="578" r:id="rId3"/>
    <p:sldId id="583" r:id="rId4"/>
    <p:sldId id="584" r:id="rId5"/>
    <p:sldId id="580" r:id="rId6"/>
    <p:sldId id="587" r:id="rId7"/>
    <p:sldId id="591" r:id="rId8"/>
    <p:sldId id="592" r:id="rId9"/>
    <p:sldId id="594" r:id="rId10"/>
    <p:sldId id="619" r:id="rId11"/>
    <p:sldId id="596" r:id="rId12"/>
    <p:sldId id="598" r:id="rId13"/>
    <p:sldId id="597" r:id="rId14"/>
    <p:sldId id="624" r:id="rId15"/>
    <p:sldId id="639" r:id="rId16"/>
    <p:sldId id="626" r:id="rId17"/>
    <p:sldId id="627" r:id="rId18"/>
    <p:sldId id="628" r:id="rId19"/>
    <p:sldId id="629" r:id="rId20"/>
    <p:sldId id="599" r:id="rId21"/>
    <p:sldId id="600" r:id="rId22"/>
    <p:sldId id="601" r:id="rId23"/>
    <p:sldId id="602" r:id="rId24"/>
    <p:sldId id="604" r:id="rId25"/>
    <p:sldId id="605" r:id="rId26"/>
    <p:sldId id="620" r:id="rId27"/>
    <p:sldId id="606" r:id="rId28"/>
    <p:sldId id="632" r:id="rId29"/>
    <p:sldId id="634" r:id="rId30"/>
    <p:sldId id="635" r:id="rId31"/>
    <p:sldId id="633" r:id="rId32"/>
    <p:sldId id="636" r:id="rId33"/>
    <p:sldId id="637" r:id="rId34"/>
    <p:sldId id="638" r:id="rId35"/>
    <p:sldId id="631" r:id="rId36"/>
    <p:sldId id="618" r:id="rId37"/>
    <p:sldId id="640" r:id="rId38"/>
    <p:sldId id="641" r:id="rId39"/>
    <p:sldId id="64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80261" autoAdjust="0"/>
  </p:normalViewPr>
  <p:slideViewPr>
    <p:cSldViewPr snapToGrid="0">
      <p:cViewPr varScale="1">
        <p:scale>
          <a:sx n="70" d="100"/>
          <a:sy n="70" d="100"/>
        </p:scale>
        <p:origin x="572"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4/12/2025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smtClean="0"/>
              <a:t>SEYED AHMAD SHAHAHMADI (P64797)</a:t>
            </a: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smtClean="0"/>
              <a:t>SEYED AHMAD SHAHAHMADI (P64797)</a:t>
            </a:r>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smtClean="0"/>
              <a:t>SEYED AHMAD SHAHAHMADI (P64797)</a:t>
            </a:r>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smtClean="0"/>
              <a:t>Optical Fiber Communication</a:t>
            </a:r>
            <a:endParaRPr lang="en-US" sz="4000" dirty="0"/>
          </a:p>
        </p:txBody>
      </p:sp>
    </p:spTree>
    <p:extLst>
      <p:ext uri="{BB962C8B-B14F-4D97-AF65-F5344CB8AC3E}">
        <p14:creationId xmlns:p14="http://schemas.microsoft.com/office/powerpoint/2010/main" val="2283052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10</a:t>
            </a:fld>
            <a:endParaRPr lang="en-US"/>
          </a:p>
        </p:txBody>
      </p:sp>
      <p:sp>
        <p:nvSpPr>
          <p:cNvPr id="4" name="Title 3"/>
          <p:cNvSpPr>
            <a:spLocks noGrp="1"/>
          </p:cNvSpPr>
          <p:nvPr>
            <p:ph type="title"/>
          </p:nvPr>
        </p:nvSpPr>
        <p:spPr>
          <a:xfrm>
            <a:off x="672974" y="-150875"/>
            <a:ext cx="10972800" cy="1143000"/>
          </a:xfrm>
        </p:spPr>
        <p:txBody>
          <a:bodyPr/>
          <a:lstStyle/>
          <a:p>
            <a:pPr algn="ctr"/>
            <a:r>
              <a:rPr lang="en-US" dirty="0">
                <a:effectLst/>
              </a:rPr>
              <a:t>Steps for Stimulated Emission</a:t>
            </a:r>
            <a:endParaRPr lang="en-US" dirty="0"/>
          </a:p>
        </p:txBody>
      </p:sp>
      <p:sp>
        <p:nvSpPr>
          <p:cNvPr id="2" name="Content Placeholder 1"/>
          <p:cNvSpPr>
            <a:spLocks noGrp="1"/>
          </p:cNvSpPr>
          <p:nvPr>
            <p:ph idx="1"/>
          </p:nvPr>
        </p:nvSpPr>
        <p:spPr>
          <a:xfrm>
            <a:off x="800736" y="1082978"/>
            <a:ext cx="10972800" cy="1633062"/>
          </a:xfrm>
        </p:spPr>
        <p:txBody>
          <a:bodyPr>
            <a:normAutofit lnSpcReduction="10000"/>
          </a:bodyPr>
          <a:lstStyle/>
          <a:p>
            <a:pPr marL="109728" indent="0" algn="just">
              <a:buNone/>
            </a:pPr>
            <a:r>
              <a:rPr lang="en-US" u="sng" dirty="0" smtClean="0"/>
              <a:t>Spontaneous </a:t>
            </a:r>
            <a:r>
              <a:rPr lang="en-US" u="sng" dirty="0"/>
              <a:t>emission</a:t>
            </a:r>
          </a:p>
          <a:p>
            <a:pPr algn="just"/>
            <a:r>
              <a:rPr lang="en-US" dirty="0"/>
              <a:t>Spontaneous emission is the process of emitting light or photons naturally while electrons falling to the lower energy state</a:t>
            </a:r>
            <a:r>
              <a:rPr lang="en-US" dirty="0" smtClean="0"/>
              <a:t>.</a:t>
            </a:r>
            <a:endParaRPr lang="en-US" dirty="0"/>
          </a:p>
        </p:txBody>
      </p:sp>
      <p:pic>
        <p:nvPicPr>
          <p:cNvPr id="5" name="Content Placeholder 5"/>
          <p:cNvPicPr>
            <a:picLocks noChangeAspect="1"/>
          </p:cNvPicPr>
          <p:nvPr/>
        </p:nvPicPr>
        <p:blipFill rotWithShape="1">
          <a:blip r:embed="rId2"/>
          <a:srcRect l="32635" t="34086" r="29784" b="21907"/>
          <a:stretch/>
        </p:blipFill>
        <p:spPr>
          <a:xfrm>
            <a:off x="4424015" y="2589291"/>
            <a:ext cx="7765976" cy="4256584"/>
          </a:xfrm>
          <a:prstGeom prst="rect">
            <a:avLst/>
          </a:prstGeom>
        </p:spPr>
      </p:pic>
    </p:spTree>
    <p:extLst>
      <p:ext uri="{BB962C8B-B14F-4D97-AF65-F5344CB8AC3E}">
        <p14:creationId xmlns:p14="http://schemas.microsoft.com/office/powerpoint/2010/main" val="1762525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11</a:t>
            </a:fld>
            <a:endParaRPr lang="en-US"/>
          </a:p>
        </p:txBody>
      </p:sp>
      <p:sp>
        <p:nvSpPr>
          <p:cNvPr id="4" name="Title 3"/>
          <p:cNvSpPr>
            <a:spLocks noGrp="1"/>
          </p:cNvSpPr>
          <p:nvPr>
            <p:ph type="title"/>
          </p:nvPr>
        </p:nvSpPr>
        <p:spPr/>
        <p:txBody>
          <a:bodyPr/>
          <a:lstStyle/>
          <a:p>
            <a:pPr algn="ctr"/>
            <a:r>
              <a:rPr lang="en-US" dirty="0">
                <a:effectLst/>
              </a:rPr>
              <a:t>Steps for Stimulated Emission</a:t>
            </a:r>
            <a:endParaRPr lang="en-US" dirty="0"/>
          </a:p>
        </p:txBody>
      </p:sp>
      <p:sp>
        <p:nvSpPr>
          <p:cNvPr id="2" name="Content Placeholder 1"/>
          <p:cNvSpPr>
            <a:spLocks noGrp="1"/>
          </p:cNvSpPr>
          <p:nvPr>
            <p:ph idx="1"/>
          </p:nvPr>
        </p:nvSpPr>
        <p:spPr/>
        <p:txBody>
          <a:bodyPr>
            <a:normAutofit/>
          </a:bodyPr>
          <a:lstStyle/>
          <a:p>
            <a:pPr algn="just"/>
            <a:r>
              <a:rPr lang="en-US" dirty="0"/>
              <a:t>On the other hand, the conduction band electrons or free electrons are in the higher energy state. In simple words, </a:t>
            </a:r>
            <a:r>
              <a:rPr lang="en-US" dirty="0">
                <a:solidFill>
                  <a:srgbClr val="FF0000"/>
                </a:solidFill>
              </a:rPr>
              <a:t>free electrons have more energy than holes.</a:t>
            </a:r>
          </a:p>
          <a:p>
            <a:pPr algn="just"/>
            <a:r>
              <a:rPr lang="en-US" dirty="0"/>
              <a:t>The free electrons in the conduction band need to lose their extra energy in order to recombine with the holes in the valence band.</a:t>
            </a:r>
          </a:p>
          <a:p>
            <a:pPr algn="just"/>
            <a:r>
              <a:rPr lang="en-US" dirty="0"/>
              <a:t>The free electrons in the conduction band </a:t>
            </a:r>
            <a:r>
              <a:rPr lang="en-US" dirty="0">
                <a:solidFill>
                  <a:srgbClr val="FF0000"/>
                </a:solidFill>
              </a:rPr>
              <a:t>will not stay for long period.</a:t>
            </a:r>
            <a:r>
              <a:rPr lang="en-US" dirty="0"/>
              <a:t> After a short period, the free electrons recombine with the lower energy holes by releasing energy in the form of photons.</a:t>
            </a:r>
          </a:p>
        </p:txBody>
      </p:sp>
    </p:spTree>
    <p:extLst>
      <p:ext uri="{BB962C8B-B14F-4D97-AF65-F5344CB8AC3E}">
        <p14:creationId xmlns:p14="http://schemas.microsoft.com/office/powerpoint/2010/main" val="1645274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12</a:t>
            </a:fld>
            <a:endParaRPr lang="en-US"/>
          </a:p>
        </p:txBody>
      </p:sp>
      <p:sp>
        <p:nvSpPr>
          <p:cNvPr id="4" name="Title 3"/>
          <p:cNvSpPr>
            <a:spLocks noGrp="1"/>
          </p:cNvSpPr>
          <p:nvPr>
            <p:ph type="title"/>
          </p:nvPr>
        </p:nvSpPr>
        <p:spPr>
          <a:xfrm>
            <a:off x="627707" y="-196142"/>
            <a:ext cx="10972800" cy="1143000"/>
          </a:xfrm>
        </p:spPr>
        <p:txBody>
          <a:bodyPr/>
          <a:lstStyle/>
          <a:p>
            <a:pPr algn="ctr"/>
            <a:r>
              <a:rPr lang="en-US" dirty="0">
                <a:effectLst/>
              </a:rPr>
              <a:t>Steps for Stimulated Emission</a:t>
            </a:r>
            <a:endParaRPr lang="en-US" dirty="0"/>
          </a:p>
        </p:txBody>
      </p:sp>
      <p:sp>
        <p:nvSpPr>
          <p:cNvPr id="2" name="Content Placeholder 1"/>
          <p:cNvSpPr>
            <a:spLocks noGrp="1"/>
          </p:cNvSpPr>
          <p:nvPr>
            <p:ph idx="1"/>
          </p:nvPr>
        </p:nvSpPr>
        <p:spPr>
          <a:xfrm>
            <a:off x="338407" y="846138"/>
            <a:ext cx="11678969" cy="6011862"/>
          </a:xfrm>
        </p:spPr>
        <p:txBody>
          <a:bodyPr>
            <a:noAutofit/>
          </a:bodyPr>
          <a:lstStyle/>
          <a:p>
            <a:pPr marL="109728" indent="0" algn="just">
              <a:buNone/>
            </a:pPr>
            <a:r>
              <a:rPr lang="en-US" u="sng" dirty="0"/>
              <a:t>Stimulated emission</a:t>
            </a:r>
          </a:p>
          <a:p>
            <a:pPr algn="just"/>
            <a:r>
              <a:rPr lang="en-US" dirty="0"/>
              <a:t>Stimulated emission is the process by which excited electrons or free electrons are stimulated to fall into the lower energy state by releasing energy in the form of light. </a:t>
            </a:r>
            <a:r>
              <a:rPr lang="en-US" dirty="0">
                <a:solidFill>
                  <a:srgbClr val="FF0000"/>
                </a:solidFill>
              </a:rPr>
              <a:t>The stimulated emission is an artificial process.</a:t>
            </a:r>
          </a:p>
          <a:p>
            <a:pPr algn="just"/>
            <a:r>
              <a:rPr lang="en-US" dirty="0"/>
              <a:t>In stimulated emission, the excited electrons or free electrons </a:t>
            </a:r>
            <a:r>
              <a:rPr lang="en-US" dirty="0">
                <a:solidFill>
                  <a:srgbClr val="FF0000"/>
                </a:solidFill>
              </a:rPr>
              <a:t>need not wait for the completion of their lifetime</a:t>
            </a:r>
            <a:r>
              <a:rPr lang="en-US" dirty="0"/>
              <a:t>. Before the completion of their lifetime, </a:t>
            </a:r>
            <a:r>
              <a:rPr lang="en-US" dirty="0">
                <a:solidFill>
                  <a:srgbClr val="FF0000"/>
                </a:solidFill>
              </a:rPr>
              <a:t>the incident or external photons will force the free electrons to recombine with the holes. </a:t>
            </a:r>
            <a:r>
              <a:rPr lang="en-US" dirty="0">
                <a:solidFill>
                  <a:srgbClr val="0070C0"/>
                </a:solidFill>
              </a:rPr>
              <a:t>In stimulated emission, each incident photon will generate two photons</a:t>
            </a:r>
            <a:r>
              <a:rPr lang="en-US" dirty="0" smtClean="0">
                <a:solidFill>
                  <a:srgbClr val="0070C0"/>
                </a:solidFill>
              </a:rPr>
              <a:t>.</a:t>
            </a:r>
          </a:p>
          <a:p>
            <a:pPr algn="just"/>
            <a:r>
              <a:rPr lang="en-US" dirty="0">
                <a:solidFill>
                  <a:srgbClr val="FF0000"/>
                </a:solidFill>
              </a:rPr>
              <a:t>All the photons generated due to the stimulated emission will travel in the same direction</a:t>
            </a:r>
            <a:r>
              <a:rPr lang="en-US" dirty="0"/>
              <a:t>. </a:t>
            </a:r>
            <a:r>
              <a:rPr lang="en-US" dirty="0">
                <a:solidFill>
                  <a:srgbClr val="FF0000"/>
                </a:solidFill>
              </a:rPr>
              <a:t>As a result, a narrow beam of high-intensity laser light is produced.</a:t>
            </a:r>
          </a:p>
        </p:txBody>
      </p:sp>
    </p:spTree>
    <p:extLst>
      <p:ext uri="{BB962C8B-B14F-4D97-AF65-F5344CB8AC3E}">
        <p14:creationId xmlns:p14="http://schemas.microsoft.com/office/powerpoint/2010/main" val="285938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13</a:t>
            </a:fld>
            <a:endParaRPr lang="en-US"/>
          </a:p>
        </p:txBody>
      </p:sp>
      <p:pic>
        <p:nvPicPr>
          <p:cNvPr id="5" name="Content Placeholder 4"/>
          <p:cNvPicPr>
            <a:picLocks noGrp="1" noChangeAspect="1"/>
          </p:cNvPicPr>
          <p:nvPr>
            <p:ph idx="1"/>
          </p:nvPr>
        </p:nvPicPr>
        <p:blipFill rotWithShape="1">
          <a:blip r:embed="rId2"/>
          <a:srcRect l="30610" t="37487" r="27309" b="20706"/>
          <a:stretch/>
        </p:blipFill>
        <p:spPr>
          <a:xfrm>
            <a:off x="1711104" y="851026"/>
            <a:ext cx="9017251" cy="5039054"/>
          </a:xfrm>
          <a:prstGeom prst="rect">
            <a:avLst/>
          </a:prstGeom>
        </p:spPr>
      </p:pic>
    </p:spTree>
    <p:extLst>
      <p:ext uri="{BB962C8B-B14F-4D97-AF65-F5344CB8AC3E}">
        <p14:creationId xmlns:p14="http://schemas.microsoft.com/office/powerpoint/2010/main" val="2307938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14</a:t>
            </a:fld>
            <a:endParaRPr lang="en-US"/>
          </a:p>
        </p:txBody>
      </p:sp>
      <p:sp>
        <p:nvSpPr>
          <p:cNvPr id="5" name="TextBox 4"/>
          <p:cNvSpPr txBox="1"/>
          <p:nvPr/>
        </p:nvSpPr>
        <p:spPr>
          <a:xfrm>
            <a:off x="805759" y="1899934"/>
            <a:ext cx="10832579" cy="1077218"/>
          </a:xfrm>
          <a:prstGeom prst="rect">
            <a:avLst/>
          </a:prstGeom>
          <a:noFill/>
        </p:spPr>
        <p:txBody>
          <a:bodyPr wrap="square" rtlCol="0">
            <a:spAutoFit/>
          </a:bodyPr>
          <a:lstStyle/>
          <a:p>
            <a:pPr marL="109728" indent="0" algn="ctr">
              <a:buNone/>
            </a:pPr>
            <a:r>
              <a:rPr lang="en-US" sz="3200" b="1" dirty="0" smtClean="0"/>
              <a:t>Population inversion and Cavity </a:t>
            </a:r>
            <a:r>
              <a:rPr lang="en-US" sz="3200" b="1" dirty="0"/>
              <a:t>resonance </a:t>
            </a:r>
            <a:endParaRPr lang="en-US" sz="3200" b="1" dirty="0" smtClean="0"/>
          </a:p>
          <a:p>
            <a:pPr marL="109728" indent="0" algn="ctr">
              <a:buNone/>
            </a:pPr>
            <a:r>
              <a:rPr lang="en-US" sz="3200" b="1" dirty="0" smtClean="0"/>
              <a:t>for </a:t>
            </a:r>
            <a:r>
              <a:rPr lang="en-US" sz="3200" b="1" dirty="0"/>
              <a:t>light amplification</a:t>
            </a:r>
          </a:p>
        </p:txBody>
      </p:sp>
    </p:spTree>
    <p:extLst>
      <p:ext uri="{BB962C8B-B14F-4D97-AF65-F5344CB8AC3E}">
        <p14:creationId xmlns:p14="http://schemas.microsoft.com/office/powerpoint/2010/main" val="274514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15</a:t>
            </a:fld>
            <a:endParaRPr lang="en-US"/>
          </a:p>
        </p:txBody>
      </p:sp>
      <p:sp>
        <p:nvSpPr>
          <p:cNvPr id="8" name="Rectangle 7"/>
          <p:cNvSpPr/>
          <p:nvPr/>
        </p:nvSpPr>
        <p:spPr>
          <a:xfrm>
            <a:off x="304801" y="1225689"/>
            <a:ext cx="11640456" cy="4524315"/>
          </a:xfrm>
          <a:prstGeom prst="rect">
            <a:avLst/>
          </a:prstGeom>
        </p:spPr>
        <p:txBody>
          <a:bodyPr wrap="square">
            <a:spAutoFit/>
          </a:bodyPr>
          <a:lstStyle/>
          <a:p>
            <a:pPr algn="just"/>
            <a:r>
              <a:rPr lang="en-US" sz="2400" dirty="0" smtClean="0"/>
              <a:t>When the number of particles in one excited state exceeds the number of particles in some lower-energy state, population inversion is achieved. When the amount of stimulated emission is larger than the amount of absorption then the light is called amplified. By itself, this makes an optical amplifier. When an optical amplifier is placed inside a resonant optical cavity, one obtains a laser oscillator.</a:t>
            </a:r>
          </a:p>
          <a:p>
            <a:pPr algn="just"/>
            <a:endParaRPr lang="en-US" sz="2400" dirty="0" smtClean="0"/>
          </a:p>
          <a:p>
            <a:pPr algn="just"/>
            <a:r>
              <a:rPr lang="en-US" sz="2400" dirty="0" smtClean="0"/>
              <a:t>**In a few situations it is possible to obtain lasing with only a single pass of EM radiation through the gain medium, and this produces a laser beam without any need for a resonant or reflective cavity (example: nitrogen laser). Thus, reflection in a resonant optical cavity is usually required for a laser, but is not absolutely necessary.</a:t>
            </a:r>
            <a:endParaRPr lang="en-US" sz="2400" dirty="0"/>
          </a:p>
        </p:txBody>
      </p:sp>
      <p:sp>
        <p:nvSpPr>
          <p:cNvPr id="5" name="TextBox 4"/>
          <p:cNvSpPr txBox="1"/>
          <p:nvPr/>
        </p:nvSpPr>
        <p:spPr>
          <a:xfrm>
            <a:off x="697117" y="80187"/>
            <a:ext cx="10832579" cy="707886"/>
          </a:xfrm>
          <a:prstGeom prst="rect">
            <a:avLst/>
          </a:prstGeom>
          <a:noFill/>
        </p:spPr>
        <p:txBody>
          <a:bodyPr wrap="square" rtlCol="0">
            <a:spAutoFit/>
          </a:bodyPr>
          <a:lstStyle/>
          <a:p>
            <a:pPr marL="109728" indent="0" algn="ctr">
              <a:buNone/>
            </a:pPr>
            <a:r>
              <a:rPr lang="en-US" sz="4000" b="1" dirty="0" smtClean="0"/>
              <a:t>Population inversion and resonant cavity</a:t>
            </a:r>
            <a:endParaRPr lang="en-US" sz="4000" b="1" dirty="0"/>
          </a:p>
        </p:txBody>
      </p:sp>
    </p:spTree>
    <p:extLst>
      <p:ext uri="{BB962C8B-B14F-4D97-AF65-F5344CB8AC3E}">
        <p14:creationId xmlns:p14="http://schemas.microsoft.com/office/powerpoint/2010/main" val="3959676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16</a:t>
            </a:fld>
            <a:endParaRPr lang="en-US"/>
          </a:p>
        </p:txBody>
      </p:sp>
      <p:sp>
        <p:nvSpPr>
          <p:cNvPr id="8" name="Rectangle 7"/>
          <p:cNvSpPr/>
          <p:nvPr/>
        </p:nvSpPr>
        <p:spPr>
          <a:xfrm>
            <a:off x="333829" y="1154782"/>
            <a:ext cx="11466285" cy="4154984"/>
          </a:xfrm>
          <a:prstGeom prst="rect">
            <a:avLst/>
          </a:prstGeom>
        </p:spPr>
        <p:txBody>
          <a:bodyPr wrap="square">
            <a:spAutoFit/>
          </a:bodyPr>
          <a:lstStyle/>
          <a:p>
            <a:pPr algn="just"/>
            <a:r>
              <a:rPr lang="en-US" sz="2400" dirty="0" smtClean="0"/>
              <a:t>The gain (amplifying) medium consist of material with properties that allow it to amplify light by the way of stimulated emission. Light of a specific wavelength that passes through the gain medium is amplified (increases in power). For the feedback laser, amplification caused by optical feedback.</a:t>
            </a:r>
          </a:p>
          <a:p>
            <a:pPr algn="just"/>
            <a:endParaRPr lang="en-US" sz="2400" dirty="0" smtClean="0"/>
          </a:p>
          <a:p>
            <a:pPr algn="just"/>
            <a:r>
              <a:rPr lang="en-US" sz="2400" dirty="0" smtClean="0"/>
              <a:t>The gain medium of a laser is normally a material of controlled purity, size, concentration, and shape, which amplifies the beam by the process of stimulated emission. The gain medium absorbs pump energy, which raises some electrons into higher-energy ("excited") quantum states. </a:t>
            </a:r>
          </a:p>
          <a:p>
            <a:pPr algn="just"/>
            <a:endParaRPr lang="en-US" sz="2400" dirty="0" smtClean="0"/>
          </a:p>
          <a:p>
            <a:pPr algn="just"/>
            <a:endParaRPr lang="en-US" sz="2400" dirty="0"/>
          </a:p>
        </p:txBody>
      </p:sp>
      <p:sp>
        <p:nvSpPr>
          <p:cNvPr id="6" name="TextBox 5"/>
          <p:cNvSpPr txBox="1"/>
          <p:nvPr/>
        </p:nvSpPr>
        <p:spPr>
          <a:xfrm>
            <a:off x="1451430" y="279363"/>
            <a:ext cx="9564914" cy="707886"/>
          </a:xfrm>
          <a:prstGeom prst="rect">
            <a:avLst/>
          </a:prstGeom>
          <a:noFill/>
        </p:spPr>
        <p:txBody>
          <a:bodyPr wrap="square" rtlCol="0">
            <a:spAutoFit/>
          </a:bodyPr>
          <a:lstStyle/>
          <a:p>
            <a:pPr algn="ctr"/>
            <a:r>
              <a:rPr lang="en-US" sz="4000" b="1" dirty="0" smtClean="0"/>
              <a:t>Gain </a:t>
            </a:r>
            <a:r>
              <a:rPr lang="en-US" sz="4000" b="1" dirty="0" smtClean="0"/>
              <a:t>Medium</a:t>
            </a:r>
            <a:endParaRPr lang="en-US" sz="4000" b="1" dirty="0"/>
          </a:p>
        </p:txBody>
      </p:sp>
    </p:spTree>
    <p:extLst>
      <p:ext uri="{BB962C8B-B14F-4D97-AF65-F5344CB8AC3E}">
        <p14:creationId xmlns:p14="http://schemas.microsoft.com/office/powerpoint/2010/main" val="2786172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17</a:t>
            </a:fld>
            <a:endParaRPr lang="en-US"/>
          </a:p>
        </p:txBody>
      </p:sp>
      <p:sp>
        <p:nvSpPr>
          <p:cNvPr id="8" name="Rectangle 7"/>
          <p:cNvSpPr/>
          <p:nvPr/>
        </p:nvSpPr>
        <p:spPr>
          <a:xfrm>
            <a:off x="188686" y="1037007"/>
            <a:ext cx="11887193" cy="5632311"/>
          </a:xfrm>
          <a:prstGeom prst="rect">
            <a:avLst/>
          </a:prstGeom>
        </p:spPr>
        <p:txBody>
          <a:bodyPr wrap="square">
            <a:spAutoFit/>
          </a:bodyPr>
          <a:lstStyle/>
          <a:p>
            <a:pPr algn="just"/>
            <a:r>
              <a:rPr lang="en-US" sz="2400" dirty="0" smtClean="0"/>
              <a:t>The </a:t>
            </a:r>
            <a:r>
              <a:rPr lang="en-US" sz="2400" dirty="0" smtClean="0">
                <a:solidFill>
                  <a:srgbClr val="0070C0"/>
                </a:solidFill>
              </a:rPr>
              <a:t>optical resonator is sometimes referred to as an "optical cavity”</a:t>
            </a:r>
            <a:r>
              <a:rPr lang="en-US" sz="2400" dirty="0" smtClean="0"/>
              <a:t>. Lasers use open resonators as opposed to the literal cavity. </a:t>
            </a:r>
            <a:r>
              <a:rPr lang="en-US" sz="2400" dirty="0" smtClean="0">
                <a:solidFill>
                  <a:srgbClr val="0070C0"/>
                </a:solidFill>
              </a:rPr>
              <a:t>The resonator typically consists of two mirrors between which a coherent beam of light travels in both directions,</a:t>
            </a:r>
            <a:r>
              <a:rPr lang="en-US" sz="2400" dirty="0" smtClean="0"/>
              <a:t> </a:t>
            </a:r>
            <a:r>
              <a:rPr lang="en-US" sz="2400" dirty="0" smtClean="0">
                <a:solidFill>
                  <a:srgbClr val="0070C0"/>
                </a:solidFill>
              </a:rPr>
              <a:t>reflecting back on itself so that an average photon will pass through the gain medium repeatedly before it is emitted from the output aperture or lost to diffraction or absorption. </a:t>
            </a:r>
            <a:r>
              <a:rPr lang="en-US" sz="2400" dirty="0" smtClean="0">
                <a:solidFill>
                  <a:srgbClr val="FF0000"/>
                </a:solidFill>
              </a:rPr>
              <a:t>If the gain (amplification) in the medium is larger than the resonator losses, </a:t>
            </a:r>
            <a:r>
              <a:rPr lang="en-US" sz="2400" dirty="0" smtClean="0"/>
              <a:t>then the power of the recirculation of light can rise exponentially. </a:t>
            </a:r>
          </a:p>
          <a:p>
            <a:pPr algn="just"/>
            <a:r>
              <a:rPr lang="en-US" sz="2400" dirty="0" smtClean="0"/>
              <a:t>But each stimulated emission event returns an atom from its excited state to the ground state, reducing the gain of the medium. With increasing beam power the </a:t>
            </a:r>
            <a:r>
              <a:rPr lang="en-US" sz="2400" dirty="0" smtClean="0">
                <a:solidFill>
                  <a:srgbClr val="0070C0"/>
                </a:solidFill>
              </a:rPr>
              <a:t>net gain (gain minus loss) reduces to unity and the gain medium is said to be saturated. </a:t>
            </a:r>
          </a:p>
          <a:p>
            <a:pPr algn="just"/>
            <a:r>
              <a:rPr lang="en-US" sz="2400" dirty="0" smtClean="0"/>
              <a:t>In a continuous wave (CW) laser, the balance of pump power against gain saturation and cavity losses produces an equilibrium value of the laser power inside the cavity; this equilibrium determines the operating point of the laser.</a:t>
            </a:r>
            <a:endParaRPr lang="en-US" sz="2400" b="1" dirty="0"/>
          </a:p>
        </p:txBody>
      </p:sp>
      <p:sp>
        <p:nvSpPr>
          <p:cNvPr id="5" name="TextBox 4"/>
          <p:cNvSpPr txBox="1"/>
          <p:nvPr/>
        </p:nvSpPr>
        <p:spPr>
          <a:xfrm>
            <a:off x="1451430" y="279363"/>
            <a:ext cx="9564914" cy="707886"/>
          </a:xfrm>
          <a:prstGeom prst="rect">
            <a:avLst/>
          </a:prstGeom>
          <a:noFill/>
        </p:spPr>
        <p:txBody>
          <a:bodyPr wrap="square" rtlCol="0">
            <a:spAutoFit/>
          </a:bodyPr>
          <a:lstStyle/>
          <a:p>
            <a:pPr algn="ctr"/>
            <a:r>
              <a:rPr lang="en-US" sz="4000" dirty="0" smtClean="0"/>
              <a:t>Optical</a:t>
            </a:r>
            <a:r>
              <a:rPr lang="en-US" sz="4000" dirty="0"/>
              <a:t> </a:t>
            </a:r>
            <a:r>
              <a:rPr lang="en-US" sz="4000" dirty="0" smtClean="0"/>
              <a:t>Resonator</a:t>
            </a:r>
            <a:endParaRPr lang="en-US" sz="4000" dirty="0"/>
          </a:p>
        </p:txBody>
      </p:sp>
    </p:spTree>
    <p:extLst>
      <p:ext uri="{BB962C8B-B14F-4D97-AF65-F5344CB8AC3E}">
        <p14:creationId xmlns:p14="http://schemas.microsoft.com/office/powerpoint/2010/main" val="30791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18</a:t>
            </a:fld>
            <a:endParaRPr lang="en-US"/>
          </a:p>
        </p:txBody>
      </p:sp>
      <p:sp>
        <p:nvSpPr>
          <p:cNvPr id="8" name="Rectangle 7"/>
          <p:cNvSpPr/>
          <p:nvPr/>
        </p:nvSpPr>
        <p:spPr>
          <a:xfrm>
            <a:off x="406400" y="1559511"/>
            <a:ext cx="11350171" cy="1569660"/>
          </a:xfrm>
          <a:prstGeom prst="rect">
            <a:avLst/>
          </a:prstGeom>
        </p:spPr>
        <p:txBody>
          <a:bodyPr wrap="square">
            <a:spAutoFit/>
          </a:bodyPr>
          <a:lstStyle/>
          <a:p>
            <a:pPr algn="just"/>
            <a:r>
              <a:rPr lang="en-US" sz="2400" dirty="0" smtClean="0"/>
              <a:t>If the applied pump power is too small, the gain will never be sufficient to overcome the cavity losses, and laser light will not be produced. The </a:t>
            </a:r>
            <a:r>
              <a:rPr lang="en-US" sz="2400" dirty="0" smtClean="0">
                <a:solidFill>
                  <a:srgbClr val="0070C0"/>
                </a:solidFill>
              </a:rPr>
              <a:t>minimum pump power needed to begin laser action is called the </a:t>
            </a:r>
            <a:r>
              <a:rPr lang="en-US" sz="2400" i="1" dirty="0" smtClean="0">
                <a:solidFill>
                  <a:srgbClr val="0070C0"/>
                </a:solidFill>
              </a:rPr>
              <a:t>lasing threshold</a:t>
            </a:r>
            <a:r>
              <a:rPr lang="en-US" sz="2400" dirty="0" smtClean="0">
                <a:solidFill>
                  <a:srgbClr val="0070C0"/>
                </a:solidFill>
              </a:rPr>
              <a:t>. </a:t>
            </a:r>
          </a:p>
        </p:txBody>
      </p:sp>
      <p:sp>
        <p:nvSpPr>
          <p:cNvPr id="5" name="TextBox 4"/>
          <p:cNvSpPr txBox="1"/>
          <p:nvPr/>
        </p:nvSpPr>
        <p:spPr>
          <a:xfrm>
            <a:off x="1451430" y="279363"/>
            <a:ext cx="9564914" cy="707886"/>
          </a:xfrm>
          <a:prstGeom prst="rect">
            <a:avLst/>
          </a:prstGeom>
          <a:noFill/>
        </p:spPr>
        <p:txBody>
          <a:bodyPr wrap="square" rtlCol="0">
            <a:spAutoFit/>
          </a:bodyPr>
          <a:lstStyle/>
          <a:p>
            <a:pPr algn="ctr"/>
            <a:r>
              <a:rPr lang="en-US" sz="4000" dirty="0"/>
              <a:t>Optical </a:t>
            </a:r>
            <a:r>
              <a:rPr lang="en-US" sz="4000" dirty="0" smtClean="0"/>
              <a:t>Resonator</a:t>
            </a:r>
            <a:endParaRPr lang="en-US" sz="4000" dirty="0"/>
          </a:p>
        </p:txBody>
      </p:sp>
      <p:sp>
        <p:nvSpPr>
          <p:cNvPr id="2" name="TextBox 1"/>
          <p:cNvSpPr txBox="1"/>
          <p:nvPr/>
        </p:nvSpPr>
        <p:spPr>
          <a:xfrm>
            <a:off x="3023857" y="4753069"/>
            <a:ext cx="7704499" cy="369332"/>
          </a:xfrm>
          <a:prstGeom prst="rect">
            <a:avLst/>
          </a:prstGeom>
          <a:noFill/>
        </p:spPr>
        <p:txBody>
          <a:bodyPr wrap="square" rtlCol="0">
            <a:spAutoFit/>
          </a:bodyPr>
          <a:lstStyle/>
          <a:p>
            <a:r>
              <a:rPr lang="en-US" dirty="0" smtClean="0"/>
              <a:t>Ref link: https</a:t>
            </a:r>
            <a:r>
              <a:rPr lang="en-US" dirty="0"/>
              <a:t>://www.youtube.com/watch?v=6481t498AMs</a:t>
            </a:r>
          </a:p>
        </p:txBody>
      </p:sp>
    </p:spTree>
    <p:extLst>
      <p:ext uri="{BB962C8B-B14F-4D97-AF65-F5344CB8AC3E}">
        <p14:creationId xmlns:p14="http://schemas.microsoft.com/office/powerpoint/2010/main" val="1055124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19</a:t>
            </a:fld>
            <a:endParaRPr lang="en-US"/>
          </a:p>
        </p:txBody>
      </p:sp>
      <p:sp>
        <p:nvSpPr>
          <p:cNvPr id="8" name="Rectangle 7"/>
          <p:cNvSpPr/>
          <p:nvPr/>
        </p:nvSpPr>
        <p:spPr>
          <a:xfrm>
            <a:off x="420915" y="1183809"/>
            <a:ext cx="11292114" cy="4893647"/>
          </a:xfrm>
          <a:prstGeom prst="rect">
            <a:avLst/>
          </a:prstGeom>
        </p:spPr>
        <p:txBody>
          <a:bodyPr wrap="square">
            <a:spAutoFit/>
          </a:bodyPr>
          <a:lstStyle/>
          <a:p>
            <a:pPr algn="just"/>
            <a:r>
              <a:rPr lang="en-US" sz="2400" dirty="0" smtClean="0"/>
              <a:t>Stimulated emission produces light that matches the input signal in </a:t>
            </a:r>
            <a:r>
              <a:rPr lang="en-US" sz="2400" dirty="0" smtClean="0">
                <a:solidFill>
                  <a:srgbClr val="FF0000"/>
                </a:solidFill>
              </a:rPr>
              <a:t>wavelength, phase, and polarization</a:t>
            </a:r>
            <a:r>
              <a:rPr lang="en-US" sz="2400" dirty="0" smtClean="0"/>
              <a:t>. This, combined with the filtering effect of the optical resonator gives laser light its characteristic </a:t>
            </a:r>
            <a:r>
              <a:rPr lang="en-US" sz="2400" dirty="0" smtClean="0">
                <a:solidFill>
                  <a:srgbClr val="FF0000"/>
                </a:solidFill>
              </a:rPr>
              <a:t>coherence</a:t>
            </a:r>
            <a:r>
              <a:rPr lang="en-US" sz="2400" dirty="0" smtClean="0"/>
              <a:t>, and may give it </a:t>
            </a:r>
            <a:r>
              <a:rPr lang="en-US" sz="2400" dirty="0" smtClean="0">
                <a:solidFill>
                  <a:srgbClr val="FF0000"/>
                </a:solidFill>
              </a:rPr>
              <a:t>uniform polarization </a:t>
            </a:r>
            <a:r>
              <a:rPr lang="en-US" sz="2400" dirty="0" smtClean="0"/>
              <a:t>and </a:t>
            </a:r>
            <a:r>
              <a:rPr lang="en-US" sz="2400" dirty="0" err="1" smtClean="0">
                <a:solidFill>
                  <a:srgbClr val="FF0000"/>
                </a:solidFill>
              </a:rPr>
              <a:t>monochromaticity</a:t>
            </a:r>
            <a:r>
              <a:rPr lang="en-US" sz="2400" dirty="0" smtClean="0"/>
              <a:t>, </a:t>
            </a:r>
            <a:r>
              <a:rPr lang="en-US" sz="2400" dirty="0" smtClean="0">
                <a:solidFill>
                  <a:srgbClr val="FF0000"/>
                </a:solidFill>
              </a:rPr>
              <a:t>depending on the resonator's design</a:t>
            </a:r>
            <a:r>
              <a:rPr lang="en-US" sz="2400" dirty="0" smtClean="0"/>
              <a:t>. </a:t>
            </a:r>
          </a:p>
          <a:p>
            <a:pPr algn="just"/>
            <a:endParaRPr lang="en-US" sz="2400" dirty="0" smtClean="0"/>
          </a:p>
          <a:p>
            <a:pPr algn="just"/>
            <a:r>
              <a:rPr lang="en-US" sz="2400" dirty="0" smtClean="0"/>
              <a:t>Beam name: Gaussian beam,  multimode beams with the transverse modes, top-hat beam, Bessel beams, optical vortexes.</a:t>
            </a:r>
          </a:p>
          <a:p>
            <a:pPr algn="just"/>
            <a:endParaRPr lang="en-US" sz="2400" dirty="0" smtClean="0"/>
          </a:p>
          <a:p>
            <a:pPr algn="just"/>
            <a:r>
              <a:rPr lang="en-US" sz="2400" dirty="0" smtClean="0"/>
              <a:t>A laser </a:t>
            </a:r>
            <a:r>
              <a:rPr lang="en-US" sz="2400" dirty="0" smtClean="0">
                <a:solidFill>
                  <a:srgbClr val="FF0000"/>
                </a:solidFill>
              </a:rPr>
              <a:t>beam profiler</a:t>
            </a:r>
            <a:r>
              <a:rPr lang="en-US" sz="2400" dirty="0" smtClean="0"/>
              <a:t> is used to measure the intensity profile, width of laser beams.</a:t>
            </a:r>
          </a:p>
          <a:p>
            <a:pPr algn="just"/>
            <a:endParaRPr lang="en-US" sz="2400" dirty="0" smtClean="0"/>
          </a:p>
          <a:p>
            <a:pPr algn="just"/>
            <a:r>
              <a:rPr lang="en-US" sz="2400" dirty="0" smtClean="0"/>
              <a:t>Example of LASER: He-Ne Laser, Semiconductor Laser etc.</a:t>
            </a:r>
            <a:endParaRPr lang="en-US" sz="2400" dirty="0"/>
          </a:p>
        </p:txBody>
      </p:sp>
      <p:sp>
        <p:nvSpPr>
          <p:cNvPr id="5" name="TextBox 4"/>
          <p:cNvSpPr txBox="1"/>
          <p:nvPr/>
        </p:nvSpPr>
        <p:spPr>
          <a:xfrm>
            <a:off x="1451430" y="279363"/>
            <a:ext cx="9564914" cy="707886"/>
          </a:xfrm>
          <a:prstGeom prst="rect">
            <a:avLst/>
          </a:prstGeom>
          <a:noFill/>
        </p:spPr>
        <p:txBody>
          <a:bodyPr wrap="square" rtlCol="0">
            <a:spAutoFit/>
          </a:bodyPr>
          <a:lstStyle/>
          <a:p>
            <a:pPr algn="ctr"/>
            <a:r>
              <a:rPr lang="en-US" sz="4000" dirty="0" smtClean="0"/>
              <a:t>Laser Light Characteristics</a:t>
            </a:r>
            <a:endParaRPr lang="en-US" sz="4000" dirty="0"/>
          </a:p>
        </p:txBody>
      </p:sp>
    </p:spTree>
    <p:extLst>
      <p:ext uri="{BB962C8B-B14F-4D97-AF65-F5344CB8AC3E}">
        <p14:creationId xmlns:p14="http://schemas.microsoft.com/office/powerpoint/2010/main" val="1908409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6980" t="31686" r="6043" b="33509"/>
          <a:stretch/>
        </p:blipFill>
        <p:spPr>
          <a:xfrm>
            <a:off x="232835" y="1665837"/>
            <a:ext cx="11784541" cy="3060072"/>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a:t>
            </a:fld>
            <a:endParaRPr lang="en-US"/>
          </a:p>
        </p:txBody>
      </p:sp>
    </p:spTree>
    <p:extLst>
      <p:ext uri="{BB962C8B-B14F-4D97-AF65-F5344CB8AC3E}">
        <p14:creationId xmlns:p14="http://schemas.microsoft.com/office/powerpoint/2010/main" val="1665420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dirty="0" smtClean="0"/>
              <a:t>When </a:t>
            </a:r>
            <a:r>
              <a:rPr lang="en-US" dirty="0"/>
              <a:t>DC voltage is applied across the laser diode, the free electrons move across the junction region from the n-type material to the p-type material. In this process, some electrons will directly interact with the valence electrons and excites them to the higher energy level whereas some other electrons will recombine with the holes in the p-type semiconductor and releases energy in the form of light. This process of emission is called </a:t>
            </a:r>
            <a:r>
              <a:rPr lang="en-US" dirty="0">
                <a:solidFill>
                  <a:srgbClr val="FF0000"/>
                </a:solidFill>
              </a:rPr>
              <a:t>spontaneous emission</a:t>
            </a:r>
            <a:r>
              <a:rPr lang="en-US" dirty="0"/>
              <a:t>.</a:t>
            </a:r>
          </a:p>
        </p:txBody>
      </p:sp>
      <p:sp>
        <p:nvSpPr>
          <p:cNvPr id="3" name="Slide Number Placeholder 2"/>
          <p:cNvSpPr>
            <a:spLocks noGrp="1"/>
          </p:cNvSpPr>
          <p:nvPr>
            <p:ph type="sldNum" sz="quarter" idx="12"/>
          </p:nvPr>
        </p:nvSpPr>
        <p:spPr/>
        <p:txBody>
          <a:bodyPr/>
          <a:lstStyle/>
          <a:p>
            <a:fld id="{4975AE14-5157-40EE-903F-4A617FD70239}" type="slidenum">
              <a:rPr lang="en-US" smtClean="0"/>
              <a:pPr/>
              <a:t>20</a:t>
            </a:fld>
            <a:endParaRPr lang="en-US"/>
          </a:p>
        </p:txBody>
      </p:sp>
      <p:sp>
        <p:nvSpPr>
          <p:cNvPr id="4" name="Title 3"/>
          <p:cNvSpPr>
            <a:spLocks noGrp="1"/>
          </p:cNvSpPr>
          <p:nvPr>
            <p:ph type="title"/>
          </p:nvPr>
        </p:nvSpPr>
        <p:spPr/>
        <p:txBody>
          <a:bodyPr/>
          <a:lstStyle/>
          <a:p>
            <a:pPr algn="ctr"/>
            <a:r>
              <a:rPr lang="en-US" dirty="0" smtClean="0"/>
              <a:t>How the laser diode works?</a:t>
            </a:r>
            <a:endParaRPr lang="en-US" dirty="0"/>
          </a:p>
        </p:txBody>
      </p:sp>
    </p:spTree>
    <p:extLst>
      <p:ext uri="{BB962C8B-B14F-4D97-AF65-F5344CB8AC3E}">
        <p14:creationId xmlns:p14="http://schemas.microsoft.com/office/powerpoint/2010/main" val="2730498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21</a:t>
            </a:fld>
            <a:endParaRPr lang="en-US"/>
          </a:p>
        </p:txBody>
      </p:sp>
      <p:pic>
        <p:nvPicPr>
          <p:cNvPr id="6" name="Content Placeholder 5"/>
          <p:cNvPicPr>
            <a:picLocks noGrp="1" noChangeAspect="1"/>
          </p:cNvPicPr>
          <p:nvPr>
            <p:ph idx="1"/>
          </p:nvPr>
        </p:nvPicPr>
        <p:blipFill rotWithShape="1">
          <a:blip r:embed="rId2"/>
          <a:srcRect l="33985" t="32286" r="29334" b="15105"/>
          <a:stretch/>
        </p:blipFill>
        <p:spPr>
          <a:xfrm>
            <a:off x="2308633" y="1017688"/>
            <a:ext cx="8175280" cy="5390257"/>
          </a:xfrm>
          <a:prstGeom prst="rect">
            <a:avLst/>
          </a:prstGeom>
        </p:spPr>
      </p:pic>
    </p:spTree>
    <p:extLst>
      <p:ext uri="{BB962C8B-B14F-4D97-AF65-F5344CB8AC3E}">
        <p14:creationId xmlns:p14="http://schemas.microsoft.com/office/powerpoint/2010/main" val="1483834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US" dirty="0"/>
              <a:t>The photons generated </a:t>
            </a:r>
            <a:r>
              <a:rPr lang="en-US" dirty="0">
                <a:solidFill>
                  <a:srgbClr val="FF0000"/>
                </a:solidFill>
              </a:rPr>
              <a:t>due to spontaneous emission will travel through the junction region and stimulate the excited electrons </a:t>
            </a:r>
            <a:r>
              <a:rPr lang="en-US" dirty="0"/>
              <a:t>(free electrons). </a:t>
            </a:r>
            <a:r>
              <a:rPr lang="en-US" dirty="0">
                <a:solidFill>
                  <a:srgbClr val="FF0000"/>
                </a:solidFill>
              </a:rPr>
              <a:t>As a result, more photons are released</a:t>
            </a:r>
            <a:r>
              <a:rPr lang="en-US" dirty="0"/>
              <a:t>. This process of light or photons emission is called stimulated emission. </a:t>
            </a:r>
            <a:r>
              <a:rPr lang="en-US" dirty="0">
                <a:solidFill>
                  <a:srgbClr val="FF0000"/>
                </a:solidFill>
              </a:rPr>
              <a:t>The light generated due to stimulated emission will moves parallel to the junction.</a:t>
            </a:r>
          </a:p>
          <a:p>
            <a:pPr algn="just"/>
            <a:r>
              <a:rPr lang="en-US" dirty="0"/>
              <a:t>The two ends of the laser diode structure are optically reflective. </a:t>
            </a:r>
            <a:r>
              <a:rPr lang="en-US" dirty="0">
                <a:solidFill>
                  <a:srgbClr val="FF0000"/>
                </a:solidFill>
              </a:rPr>
              <a:t>One end is fully reflective whereas another end is partially reflective</a:t>
            </a:r>
            <a:r>
              <a:rPr lang="en-US" dirty="0"/>
              <a:t>. The fully reflective end will reflect the light completely whereas the partially reflective end will reflect most part of the light but allows a small amount of light.</a:t>
            </a:r>
          </a:p>
          <a:p>
            <a:pPr algn="just"/>
            <a:r>
              <a:rPr lang="en-US" dirty="0" smtClean="0"/>
              <a:t>The light generated in the p-n junction will bounce back and forth (hundreds of times) between the two reflective surfaces. As a result, an enormous optical gain is achieved.</a:t>
            </a: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22</a:t>
            </a:fld>
            <a:endParaRPr lang="en-US"/>
          </a:p>
        </p:txBody>
      </p:sp>
      <p:sp>
        <p:nvSpPr>
          <p:cNvPr id="4" name="Title 3"/>
          <p:cNvSpPr>
            <a:spLocks noGrp="1"/>
          </p:cNvSpPr>
          <p:nvPr>
            <p:ph type="title"/>
          </p:nvPr>
        </p:nvSpPr>
        <p:spPr/>
        <p:txBody>
          <a:bodyPr/>
          <a:lstStyle/>
          <a:p>
            <a:pPr algn="ctr"/>
            <a:r>
              <a:rPr lang="en-US" dirty="0" smtClean="0"/>
              <a:t>How the laser diode works?</a:t>
            </a:r>
            <a:endParaRPr lang="en-US" dirty="0"/>
          </a:p>
        </p:txBody>
      </p:sp>
    </p:spTree>
    <p:extLst>
      <p:ext uri="{BB962C8B-B14F-4D97-AF65-F5344CB8AC3E}">
        <p14:creationId xmlns:p14="http://schemas.microsoft.com/office/powerpoint/2010/main" val="335217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dirty="0"/>
              <a:t>The light generated due to the stimulated emission is escaped through the partially reflective end of the laser diode to produce a narrow beam laser light.</a:t>
            </a:r>
            <a:br>
              <a:rPr lang="en-US" dirty="0"/>
            </a:br>
            <a:r>
              <a:rPr lang="en-US" dirty="0">
                <a:solidFill>
                  <a:srgbClr val="FF0000"/>
                </a:solidFill>
              </a:rPr>
              <a:t>All the photons generated due to the stimulated emission will travel in the same direction. Therefore, this light will travel to long distances without spreading in the space.</a:t>
            </a:r>
          </a:p>
        </p:txBody>
      </p:sp>
      <p:sp>
        <p:nvSpPr>
          <p:cNvPr id="3" name="Slide Number Placeholder 2"/>
          <p:cNvSpPr>
            <a:spLocks noGrp="1"/>
          </p:cNvSpPr>
          <p:nvPr>
            <p:ph type="sldNum" sz="quarter" idx="12"/>
          </p:nvPr>
        </p:nvSpPr>
        <p:spPr/>
        <p:txBody>
          <a:bodyPr/>
          <a:lstStyle/>
          <a:p>
            <a:fld id="{4975AE14-5157-40EE-903F-4A617FD70239}" type="slidenum">
              <a:rPr lang="en-US" smtClean="0"/>
              <a:pPr/>
              <a:t>23</a:t>
            </a:fld>
            <a:endParaRPr lang="en-US"/>
          </a:p>
        </p:txBody>
      </p:sp>
      <p:sp>
        <p:nvSpPr>
          <p:cNvPr id="4" name="Title 3"/>
          <p:cNvSpPr>
            <a:spLocks noGrp="1"/>
          </p:cNvSpPr>
          <p:nvPr>
            <p:ph type="title"/>
          </p:nvPr>
        </p:nvSpPr>
        <p:spPr/>
        <p:txBody>
          <a:bodyPr/>
          <a:lstStyle/>
          <a:p>
            <a:pPr algn="ctr"/>
            <a:r>
              <a:rPr lang="en-US" dirty="0" smtClean="0"/>
              <a:t>How the laser diode works?</a:t>
            </a:r>
            <a:endParaRPr lang="en-US" dirty="0"/>
          </a:p>
        </p:txBody>
      </p:sp>
    </p:spTree>
    <p:extLst>
      <p:ext uri="{BB962C8B-B14F-4D97-AF65-F5344CB8AC3E}">
        <p14:creationId xmlns:p14="http://schemas.microsoft.com/office/powerpoint/2010/main" val="3345360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0736" y="920014"/>
            <a:ext cx="10972800" cy="5254449"/>
          </a:xfrm>
        </p:spPr>
        <p:txBody>
          <a:bodyPr>
            <a:noAutofit/>
          </a:bodyPr>
          <a:lstStyle/>
          <a:p>
            <a:pPr marL="109728" indent="0">
              <a:buNone/>
            </a:pPr>
            <a:r>
              <a:rPr lang="en-US" sz="2200" u="sng" dirty="0" smtClean="0"/>
              <a:t>Advantages</a:t>
            </a:r>
            <a:endParaRPr lang="en-US" sz="2200" dirty="0" smtClean="0"/>
          </a:p>
          <a:p>
            <a:r>
              <a:rPr lang="en-US" sz="2200" dirty="0" smtClean="0"/>
              <a:t>Simple </a:t>
            </a:r>
            <a:r>
              <a:rPr lang="en-US" sz="2200" dirty="0"/>
              <a:t>construction</a:t>
            </a:r>
          </a:p>
          <a:p>
            <a:r>
              <a:rPr lang="en-US" sz="2200" dirty="0"/>
              <a:t>Lightweight</a:t>
            </a:r>
          </a:p>
          <a:p>
            <a:r>
              <a:rPr lang="en-US" sz="2200" dirty="0"/>
              <a:t>Very cheap</a:t>
            </a:r>
          </a:p>
          <a:p>
            <a:r>
              <a:rPr lang="en-US" sz="2200" dirty="0"/>
              <a:t>Small size</a:t>
            </a:r>
          </a:p>
          <a:p>
            <a:r>
              <a:rPr lang="en-US" sz="2200" dirty="0"/>
              <a:t>Highly reliable compared to other types of lasers.</a:t>
            </a:r>
          </a:p>
          <a:p>
            <a:r>
              <a:rPr lang="en-US" sz="2200" dirty="0"/>
              <a:t>Longer operating life</a:t>
            </a:r>
          </a:p>
          <a:p>
            <a:r>
              <a:rPr lang="en-US" sz="2200" dirty="0"/>
              <a:t>High efficiency</a:t>
            </a:r>
          </a:p>
          <a:p>
            <a:r>
              <a:rPr lang="en-US" sz="2200" dirty="0"/>
              <a:t>Mirrors are not required in the semiconductor lasers.</a:t>
            </a:r>
          </a:p>
          <a:p>
            <a:r>
              <a:rPr lang="en-US" sz="2200" dirty="0"/>
              <a:t>Low power </a:t>
            </a:r>
            <a:r>
              <a:rPr lang="en-US" sz="2200" dirty="0" smtClean="0"/>
              <a:t>consumption</a:t>
            </a:r>
          </a:p>
          <a:p>
            <a:endParaRPr lang="en-US" sz="2200" dirty="0"/>
          </a:p>
          <a:p>
            <a:pPr marL="109728" indent="0">
              <a:buNone/>
            </a:pPr>
            <a:r>
              <a:rPr lang="en-US" sz="2200" u="sng" dirty="0" smtClean="0"/>
              <a:t>Disadvantages</a:t>
            </a:r>
            <a:endParaRPr lang="en-US" sz="2200" b="1" u="sng" dirty="0"/>
          </a:p>
          <a:p>
            <a:r>
              <a:rPr lang="en-US" sz="2200" dirty="0"/>
              <a:t>Not suitable for the applications where high powers are required.</a:t>
            </a:r>
          </a:p>
          <a:p>
            <a:r>
              <a:rPr lang="en-US" sz="2200" dirty="0"/>
              <a:t>Semiconductor lasers are highly dependent on temperature.</a:t>
            </a:r>
          </a:p>
        </p:txBody>
      </p:sp>
      <p:sp>
        <p:nvSpPr>
          <p:cNvPr id="3" name="Slide Number Placeholder 2"/>
          <p:cNvSpPr>
            <a:spLocks noGrp="1"/>
          </p:cNvSpPr>
          <p:nvPr>
            <p:ph type="sldNum" sz="quarter" idx="12"/>
          </p:nvPr>
        </p:nvSpPr>
        <p:spPr/>
        <p:txBody>
          <a:bodyPr/>
          <a:lstStyle/>
          <a:p>
            <a:fld id="{4975AE14-5157-40EE-903F-4A617FD70239}" type="slidenum">
              <a:rPr lang="en-US" smtClean="0"/>
              <a:pPr/>
              <a:t>24</a:t>
            </a:fld>
            <a:endParaRPr lang="en-US"/>
          </a:p>
        </p:txBody>
      </p:sp>
      <p:sp>
        <p:nvSpPr>
          <p:cNvPr id="4" name="Title 3"/>
          <p:cNvSpPr>
            <a:spLocks noGrp="1"/>
          </p:cNvSpPr>
          <p:nvPr>
            <p:ph type="title"/>
          </p:nvPr>
        </p:nvSpPr>
        <p:spPr>
          <a:xfrm>
            <a:off x="609600" y="-62324"/>
            <a:ext cx="10972800" cy="1143000"/>
          </a:xfrm>
        </p:spPr>
        <p:txBody>
          <a:bodyPr/>
          <a:lstStyle/>
          <a:p>
            <a:pPr algn="ctr"/>
            <a:r>
              <a:rPr lang="en-US" dirty="0"/>
              <a:t>Advantage/Disadvantage</a:t>
            </a:r>
          </a:p>
        </p:txBody>
      </p:sp>
    </p:spTree>
    <p:extLst>
      <p:ext uri="{BB962C8B-B14F-4D97-AF65-F5344CB8AC3E}">
        <p14:creationId xmlns:p14="http://schemas.microsoft.com/office/powerpoint/2010/main" val="2433927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0171" y="1444003"/>
            <a:ext cx="8452919" cy="4937576"/>
          </a:xfrm>
        </p:spPr>
        <p:txBody>
          <a:bodyPr>
            <a:noAutofit/>
          </a:bodyPr>
          <a:lstStyle/>
          <a:p>
            <a:r>
              <a:rPr lang="en-US" sz="2200" dirty="0" smtClean="0"/>
              <a:t>Laser </a:t>
            </a:r>
            <a:r>
              <a:rPr lang="en-US" sz="2200" dirty="0"/>
              <a:t>pointers.</a:t>
            </a:r>
          </a:p>
          <a:p>
            <a:r>
              <a:rPr lang="en-US" sz="2200" dirty="0" smtClean="0"/>
              <a:t>Fiber </a:t>
            </a:r>
            <a:r>
              <a:rPr lang="en-US" sz="2200" dirty="0"/>
              <a:t>optic communications.</a:t>
            </a:r>
          </a:p>
          <a:p>
            <a:r>
              <a:rPr lang="en-US" sz="2200" dirty="0" smtClean="0"/>
              <a:t>Barcode </a:t>
            </a:r>
            <a:r>
              <a:rPr lang="en-US" sz="2200" dirty="0"/>
              <a:t>readers.</a:t>
            </a:r>
          </a:p>
          <a:p>
            <a:r>
              <a:rPr lang="en-US" sz="2200" dirty="0" smtClean="0"/>
              <a:t>Laser </a:t>
            </a:r>
            <a:r>
              <a:rPr lang="en-US" sz="2200" dirty="0"/>
              <a:t>printing</a:t>
            </a:r>
            <a:r>
              <a:rPr lang="en-US" sz="2200" dirty="0" smtClean="0"/>
              <a:t>.</a:t>
            </a:r>
          </a:p>
          <a:p>
            <a:r>
              <a:rPr lang="en-US" sz="2200" dirty="0"/>
              <a:t>Optical disk </a:t>
            </a:r>
            <a:r>
              <a:rPr lang="en-US" sz="2200" dirty="0" smtClean="0"/>
              <a:t>drives.</a:t>
            </a:r>
            <a:endParaRPr lang="en-US" sz="2200" dirty="0"/>
          </a:p>
          <a:p>
            <a:r>
              <a:rPr lang="en-US" sz="2200" dirty="0" smtClean="0"/>
              <a:t>Laser </a:t>
            </a:r>
            <a:r>
              <a:rPr lang="en-US" sz="2200" dirty="0"/>
              <a:t>scanning.</a:t>
            </a:r>
          </a:p>
          <a:p>
            <a:r>
              <a:rPr lang="en-US" sz="2200" dirty="0" smtClean="0"/>
              <a:t>Measuring </a:t>
            </a:r>
            <a:r>
              <a:rPr lang="en-US" sz="2200" dirty="0"/>
              <a:t>range and </a:t>
            </a:r>
            <a:r>
              <a:rPr lang="en-US" sz="2200" dirty="0" smtClean="0"/>
              <a:t>speed.</a:t>
            </a:r>
          </a:p>
          <a:p>
            <a:r>
              <a:rPr lang="en-US" sz="2200" dirty="0" smtClean="0"/>
              <a:t>DNA </a:t>
            </a:r>
            <a:r>
              <a:rPr lang="en-US" sz="2200" dirty="0"/>
              <a:t>sequencing </a:t>
            </a:r>
            <a:r>
              <a:rPr lang="en-US" sz="2200" dirty="0" smtClean="0"/>
              <a:t>instruments.</a:t>
            </a:r>
            <a:endParaRPr lang="en-US" sz="2200" dirty="0"/>
          </a:p>
          <a:p>
            <a:r>
              <a:rPr lang="en-US" sz="2200" dirty="0" smtClean="0"/>
              <a:t>Laser </a:t>
            </a:r>
            <a:r>
              <a:rPr lang="en-US" sz="2200" dirty="0"/>
              <a:t>absorption spectrometry</a:t>
            </a:r>
            <a:r>
              <a:rPr lang="en-US" sz="2200" dirty="0" smtClean="0"/>
              <a:t>.</a:t>
            </a:r>
          </a:p>
          <a:p>
            <a:r>
              <a:rPr lang="en-US" sz="2200" dirty="0"/>
              <a:t>laser surgery and skin </a:t>
            </a:r>
            <a:r>
              <a:rPr lang="en-US" sz="2200" dirty="0" smtClean="0"/>
              <a:t>treatments.</a:t>
            </a:r>
          </a:p>
          <a:p>
            <a:r>
              <a:rPr lang="en-US" sz="2200" dirty="0" smtClean="0"/>
              <a:t>Cutting </a:t>
            </a:r>
            <a:r>
              <a:rPr lang="en-US" sz="2200" dirty="0"/>
              <a:t>and welding </a:t>
            </a:r>
            <a:r>
              <a:rPr lang="en-US" sz="2200" dirty="0" smtClean="0"/>
              <a:t>materials.</a:t>
            </a:r>
          </a:p>
          <a:p>
            <a:r>
              <a:rPr lang="en-US" sz="2200" dirty="0" smtClean="0"/>
              <a:t>Military</a:t>
            </a:r>
            <a:r>
              <a:rPr lang="en-US" sz="2200" dirty="0"/>
              <a:t> devices for marking </a:t>
            </a:r>
            <a:r>
              <a:rPr lang="en-US" sz="2200" dirty="0" smtClean="0"/>
              <a:t>targets.</a:t>
            </a:r>
          </a:p>
          <a:p>
            <a:r>
              <a:rPr lang="en-US" sz="2200" dirty="0" smtClean="0"/>
              <a:t>Laser </a:t>
            </a:r>
            <a:r>
              <a:rPr lang="en-US" sz="2200" dirty="0"/>
              <a:t>lighting displays for </a:t>
            </a:r>
            <a:r>
              <a:rPr lang="en-US" sz="2200" dirty="0" smtClean="0"/>
              <a:t>entertainment.</a:t>
            </a:r>
            <a:endParaRPr lang="en-US" sz="2200" dirty="0"/>
          </a:p>
          <a:p>
            <a:endParaRPr lang="en-US" sz="2200"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25</a:t>
            </a:fld>
            <a:endParaRPr lang="en-US"/>
          </a:p>
        </p:txBody>
      </p:sp>
      <p:sp>
        <p:nvSpPr>
          <p:cNvPr id="4" name="Title 3"/>
          <p:cNvSpPr>
            <a:spLocks noGrp="1"/>
          </p:cNvSpPr>
          <p:nvPr>
            <p:ph type="title"/>
          </p:nvPr>
        </p:nvSpPr>
        <p:spPr/>
        <p:txBody>
          <a:bodyPr/>
          <a:lstStyle/>
          <a:p>
            <a:pPr algn="ctr"/>
            <a:r>
              <a:rPr lang="en-US" dirty="0" smtClean="0"/>
              <a:t>Application</a:t>
            </a:r>
            <a:endParaRPr lang="en-US" dirty="0"/>
          </a:p>
        </p:txBody>
      </p:sp>
    </p:spTree>
    <p:extLst>
      <p:ext uri="{BB962C8B-B14F-4D97-AF65-F5344CB8AC3E}">
        <p14:creationId xmlns:p14="http://schemas.microsoft.com/office/powerpoint/2010/main" val="19441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26</a:t>
            </a:fld>
            <a:endParaRPr lang="en-US"/>
          </a:p>
        </p:txBody>
      </p:sp>
      <p:sp>
        <p:nvSpPr>
          <p:cNvPr id="5" name="TextBox 4"/>
          <p:cNvSpPr txBox="1"/>
          <p:nvPr/>
        </p:nvSpPr>
        <p:spPr>
          <a:xfrm>
            <a:off x="1349830" y="47142"/>
            <a:ext cx="9564914" cy="707886"/>
          </a:xfrm>
          <a:prstGeom prst="rect">
            <a:avLst/>
          </a:prstGeom>
          <a:noFill/>
        </p:spPr>
        <p:txBody>
          <a:bodyPr wrap="square" rtlCol="0">
            <a:spAutoFit/>
          </a:bodyPr>
          <a:lstStyle/>
          <a:p>
            <a:pPr algn="ctr"/>
            <a:r>
              <a:rPr lang="en-US" sz="4000" dirty="0" smtClean="0"/>
              <a:t>LASER Cutter </a:t>
            </a:r>
            <a:endParaRPr lang="en-US" sz="4000" dirty="0"/>
          </a:p>
        </p:txBody>
      </p:sp>
      <p:pic>
        <p:nvPicPr>
          <p:cNvPr id="2" name="Picture 2" descr="C:\Users\User\Desktop\20150824_150434.jpg"/>
          <p:cNvPicPr>
            <a:picLocks noChangeAspect="1" noChangeArrowheads="1"/>
          </p:cNvPicPr>
          <p:nvPr/>
        </p:nvPicPr>
        <p:blipFill>
          <a:blip r:embed="rId2"/>
          <a:srcRect/>
          <a:stretch>
            <a:fillRect/>
          </a:stretch>
        </p:blipFill>
        <p:spPr bwMode="auto">
          <a:xfrm>
            <a:off x="2264223" y="914400"/>
            <a:ext cx="7670430" cy="5943600"/>
          </a:xfrm>
          <a:prstGeom prst="rect">
            <a:avLst/>
          </a:prstGeom>
          <a:noFill/>
        </p:spPr>
      </p:pic>
    </p:spTree>
    <p:extLst>
      <p:ext uri="{BB962C8B-B14F-4D97-AF65-F5344CB8AC3E}">
        <p14:creationId xmlns:p14="http://schemas.microsoft.com/office/powerpoint/2010/main" val="3576616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dirty="0" smtClean="0"/>
              <a:t>Basics of </a:t>
            </a:r>
            <a:r>
              <a:rPr lang="en-US" dirty="0" err="1" smtClean="0"/>
              <a:t>Febry</a:t>
            </a:r>
            <a:r>
              <a:rPr lang="en-US" dirty="0" smtClean="0"/>
              <a:t> </a:t>
            </a:r>
            <a:r>
              <a:rPr lang="en-US" dirty="0" err="1" smtClean="0"/>
              <a:t>Pérot</a:t>
            </a:r>
            <a:r>
              <a:rPr lang="en-US" dirty="0" smtClean="0"/>
              <a:t> Laser:</a:t>
            </a:r>
          </a:p>
          <a:p>
            <a:r>
              <a:rPr lang="en-US" dirty="0" smtClean="0"/>
              <a:t>It consists of two flat reflecting mirrors feeding each other.</a:t>
            </a:r>
          </a:p>
          <a:p>
            <a:r>
              <a:rPr lang="en-US" dirty="0" smtClean="0"/>
              <a:t>The losses of some frequencies are compensated because this cavity has gain mechanism.</a:t>
            </a:r>
          </a:p>
          <a:p>
            <a:r>
              <a:rPr lang="en-US" dirty="0" smtClean="0"/>
              <a:t>Standing wave with longitudinal wave can only propagated. </a:t>
            </a: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27</a:t>
            </a:fld>
            <a:endParaRPr lang="en-US"/>
          </a:p>
        </p:txBody>
      </p:sp>
      <p:sp>
        <p:nvSpPr>
          <p:cNvPr id="4" name="Title 3"/>
          <p:cNvSpPr>
            <a:spLocks noGrp="1"/>
          </p:cNvSpPr>
          <p:nvPr>
            <p:ph type="title"/>
          </p:nvPr>
        </p:nvSpPr>
        <p:spPr/>
        <p:txBody>
          <a:bodyPr/>
          <a:lstStyle/>
          <a:p>
            <a:pPr algn="ctr"/>
            <a:r>
              <a:rPr lang="en-US" dirty="0" err="1" smtClean="0"/>
              <a:t>Febry</a:t>
            </a:r>
            <a:r>
              <a:rPr lang="en-US" dirty="0" smtClean="0"/>
              <a:t> </a:t>
            </a:r>
            <a:r>
              <a:rPr lang="en-US" dirty="0" err="1"/>
              <a:t>Pérot</a:t>
            </a:r>
            <a:r>
              <a:rPr lang="en-US" dirty="0"/>
              <a:t> </a:t>
            </a:r>
            <a:r>
              <a:rPr lang="en-US" dirty="0" smtClean="0"/>
              <a:t>Laser Diode</a:t>
            </a:r>
            <a:endParaRPr lang="en-US" dirty="0"/>
          </a:p>
        </p:txBody>
      </p:sp>
    </p:spTree>
    <p:extLst>
      <p:ext uri="{BB962C8B-B14F-4D97-AF65-F5344CB8AC3E}">
        <p14:creationId xmlns:p14="http://schemas.microsoft.com/office/powerpoint/2010/main" val="2712106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592" t="26684" r="36310" b="19906"/>
          <a:stretch/>
        </p:blipFill>
        <p:spPr>
          <a:xfrm>
            <a:off x="22285" y="597529"/>
            <a:ext cx="12161197" cy="6260471"/>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28</a:t>
            </a:fld>
            <a:endParaRPr lang="en-US"/>
          </a:p>
        </p:txBody>
      </p:sp>
    </p:spTree>
    <p:extLst>
      <p:ext uri="{BB962C8B-B14F-4D97-AF65-F5344CB8AC3E}">
        <p14:creationId xmlns:p14="http://schemas.microsoft.com/office/powerpoint/2010/main" val="3310364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7669" t="25326" r="31585" b="23907"/>
          <a:stretch/>
        </p:blipFill>
        <p:spPr>
          <a:xfrm>
            <a:off x="932506" y="1077362"/>
            <a:ext cx="10007081" cy="5631255"/>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29</a:t>
            </a:fld>
            <a:endParaRPr lang="en-US"/>
          </a:p>
        </p:txBody>
      </p:sp>
    </p:spTree>
    <p:extLst>
      <p:ext uri="{BB962C8B-B14F-4D97-AF65-F5344CB8AC3E}">
        <p14:creationId xmlns:p14="http://schemas.microsoft.com/office/powerpoint/2010/main" val="948413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a:t>
            </a:fld>
            <a:endParaRPr lang="en-US"/>
          </a:p>
        </p:txBody>
      </p:sp>
      <p:sp>
        <p:nvSpPr>
          <p:cNvPr id="6" name="TextBox 5"/>
          <p:cNvSpPr txBox="1"/>
          <p:nvPr/>
        </p:nvSpPr>
        <p:spPr>
          <a:xfrm>
            <a:off x="1203394" y="1962302"/>
            <a:ext cx="9564914" cy="2123658"/>
          </a:xfrm>
          <a:prstGeom prst="rect">
            <a:avLst/>
          </a:prstGeom>
          <a:noFill/>
        </p:spPr>
        <p:txBody>
          <a:bodyPr wrap="square" rtlCol="0">
            <a:spAutoFit/>
          </a:bodyPr>
          <a:lstStyle/>
          <a:p>
            <a:pPr algn="ctr"/>
            <a:r>
              <a:rPr lang="en-US" sz="4000" dirty="0" smtClean="0"/>
              <a:t>LASER</a:t>
            </a:r>
          </a:p>
          <a:p>
            <a:pPr algn="ctr"/>
            <a:r>
              <a:rPr lang="en-US" sz="2600" dirty="0"/>
              <a:t>Light Amplification by Stimulated Emission </a:t>
            </a:r>
          </a:p>
          <a:p>
            <a:pPr algn="ctr"/>
            <a:r>
              <a:rPr lang="en-US" sz="2600" dirty="0"/>
              <a:t>of Radiation</a:t>
            </a:r>
          </a:p>
          <a:p>
            <a:pPr algn="ctr"/>
            <a:endParaRPr lang="en-US" sz="4000" dirty="0"/>
          </a:p>
        </p:txBody>
      </p:sp>
    </p:spTree>
    <p:extLst>
      <p:ext uri="{BB962C8B-B14F-4D97-AF65-F5344CB8AC3E}">
        <p14:creationId xmlns:p14="http://schemas.microsoft.com/office/powerpoint/2010/main" val="3464594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7782" t="16684" r="17970" b="7104"/>
          <a:stretch/>
        </p:blipFill>
        <p:spPr>
          <a:xfrm>
            <a:off x="0" y="0"/>
            <a:ext cx="12192773" cy="6885160"/>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30</a:t>
            </a:fld>
            <a:endParaRPr lang="en-US"/>
          </a:p>
        </p:txBody>
      </p:sp>
    </p:spTree>
    <p:extLst>
      <p:ext uri="{BB962C8B-B14F-4D97-AF65-F5344CB8AC3E}">
        <p14:creationId xmlns:p14="http://schemas.microsoft.com/office/powerpoint/2010/main" val="1782294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5742" t="32486" r="38786" b="20707"/>
          <a:stretch/>
        </p:blipFill>
        <p:spPr>
          <a:xfrm>
            <a:off x="0" y="405497"/>
            <a:ext cx="12226553" cy="6002448"/>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31</a:t>
            </a:fld>
            <a:endParaRPr lang="en-US"/>
          </a:p>
        </p:txBody>
      </p:sp>
    </p:spTree>
    <p:extLst>
      <p:ext uri="{BB962C8B-B14F-4D97-AF65-F5344CB8AC3E}">
        <p14:creationId xmlns:p14="http://schemas.microsoft.com/office/powerpoint/2010/main" val="3959592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366" t="24685" r="39461" b="20106"/>
          <a:stretch/>
        </p:blipFill>
        <p:spPr>
          <a:xfrm>
            <a:off x="609599" y="1620569"/>
            <a:ext cx="9801885" cy="5232728"/>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32</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522141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943" t="23684" r="50036" b="33309"/>
          <a:stretch/>
        </p:blipFill>
        <p:spPr>
          <a:xfrm>
            <a:off x="6983" y="452673"/>
            <a:ext cx="12185017" cy="6405327"/>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33</a:t>
            </a:fld>
            <a:endParaRPr lang="en-US"/>
          </a:p>
        </p:txBody>
      </p:sp>
    </p:spTree>
    <p:extLst>
      <p:ext uri="{BB962C8B-B14F-4D97-AF65-F5344CB8AC3E}">
        <p14:creationId xmlns:p14="http://schemas.microsoft.com/office/powerpoint/2010/main" val="793688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8781" t="23311" r="50488" b="17678"/>
          <a:stretch/>
        </p:blipFill>
        <p:spPr>
          <a:xfrm>
            <a:off x="2362952" y="497941"/>
            <a:ext cx="7315201" cy="4751318"/>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34</a:t>
            </a:fld>
            <a:endParaRPr lang="en-US"/>
          </a:p>
        </p:txBody>
      </p:sp>
      <p:sp>
        <p:nvSpPr>
          <p:cNvPr id="6" name="Rectangle 5"/>
          <p:cNvSpPr/>
          <p:nvPr/>
        </p:nvSpPr>
        <p:spPr>
          <a:xfrm>
            <a:off x="3603687" y="6038613"/>
            <a:ext cx="8413689" cy="369332"/>
          </a:xfrm>
          <a:prstGeom prst="rect">
            <a:avLst/>
          </a:prstGeom>
        </p:spPr>
        <p:txBody>
          <a:bodyPr wrap="square">
            <a:spAutoFit/>
          </a:bodyPr>
          <a:lstStyle/>
          <a:p>
            <a:r>
              <a:rPr lang="en-US" dirty="0"/>
              <a:t>Ref. link: https://www.youtube.com/watch?v=QMW8J_uV1WQ</a:t>
            </a:r>
            <a:endParaRPr lang="en-US" dirty="0"/>
          </a:p>
        </p:txBody>
      </p:sp>
    </p:spTree>
    <p:extLst>
      <p:ext uri="{BB962C8B-B14F-4D97-AF65-F5344CB8AC3E}">
        <p14:creationId xmlns:p14="http://schemas.microsoft.com/office/powerpoint/2010/main" val="2520116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 </a:t>
            </a:r>
            <a:r>
              <a:rPr lang="en-US" dirty="0" err="1"/>
              <a:t>Fabry</a:t>
            </a:r>
            <a:r>
              <a:rPr lang="en-US" dirty="0"/>
              <a:t>–</a:t>
            </a:r>
            <a:r>
              <a:rPr lang="en-US" dirty="0" err="1"/>
              <a:t>Pérot</a:t>
            </a:r>
            <a:r>
              <a:rPr lang="en-US" dirty="0"/>
              <a:t> laser diode (FP laser diode) is the most common type of </a:t>
            </a:r>
            <a:r>
              <a:rPr lang="en-US" b="1" dirty="0"/>
              <a:t>laser diode</a:t>
            </a:r>
            <a:r>
              <a:rPr lang="en-US" dirty="0"/>
              <a:t>, having a </a:t>
            </a:r>
            <a:r>
              <a:rPr lang="en-US" b="1" dirty="0"/>
              <a:t>laser resonator</a:t>
            </a:r>
            <a:r>
              <a:rPr lang="en-US" dirty="0"/>
              <a:t> which is a </a:t>
            </a:r>
            <a:r>
              <a:rPr lang="en-US" b="1" dirty="0" err="1"/>
              <a:t>Fabry</a:t>
            </a:r>
            <a:r>
              <a:rPr lang="en-US" b="1" dirty="0"/>
              <a:t>–</a:t>
            </a:r>
            <a:r>
              <a:rPr lang="en-US" b="1" dirty="0" err="1"/>
              <a:t>Pérot</a:t>
            </a:r>
            <a:r>
              <a:rPr lang="en-US" b="1" dirty="0"/>
              <a:t> </a:t>
            </a:r>
            <a:r>
              <a:rPr lang="en-US" b="1" dirty="0" smtClean="0"/>
              <a:t>interferometer.</a:t>
            </a:r>
          </a:p>
          <a:p>
            <a:r>
              <a:rPr lang="en-US" dirty="0" smtClean="0"/>
              <a:t>The</a:t>
            </a:r>
            <a:r>
              <a:rPr lang="en-US" dirty="0"/>
              <a:t> </a:t>
            </a:r>
            <a:r>
              <a:rPr lang="en-US" b="1" dirty="0"/>
              <a:t>threshold pump power</a:t>
            </a:r>
            <a:r>
              <a:rPr lang="en-US" dirty="0"/>
              <a:t> may </a:t>
            </a:r>
            <a:r>
              <a:rPr lang="en-US" dirty="0" smtClean="0"/>
              <a:t>be </a:t>
            </a:r>
            <a:r>
              <a:rPr lang="en-US" dirty="0"/>
              <a:t>low enough, and about half of the optical output power is obtained at each side.</a:t>
            </a:r>
          </a:p>
        </p:txBody>
      </p:sp>
      <p:sp>
        <p:nvSpPr>
          <p:cNvPr id="3" name="Slide Number Placeholder 2"/>
          <p:cNvSpPr>
            <a:spLocks noGrp="1"/>
          </p:cNvSpPr>
          <p:nvPr>
            <p:ph type="sldNum" sz="quarter" idx="12"/>
          </p:nvPr>
        </p:nvSpPr>
        <p:spPr/>
        <p:txBody>
          <a:bodyPr/>
          <a:lstStyle/>
          <a:p>
            <a:fld id="{4975AE14-5157-40EE-903F-4A617FD70239}" type="slidenum">
              <a:rPr lang="en-US" smtClean="0"/>
              <a:pPr/>
              <a:t>35</a:t>
            </a:fld>
            <a:endParaRPr lang="en-US"/>
          </a:p>
        </p:txBody>
      </p:sp>
      <p:sp>
        <p:nvSpPr>
          <p:cNvPr id="4" name="Title 3"/>
          <p:cNvSpPr>
            <a:spLocks noGrp="1"/>
          </p:cNvSpPr>
          <p:nvPr>
            <p:ph type="title"/>
          </p:nvPr>
        </p:nvSpPr>
        <p:spPr/>
        <p:txBody>
          <a:bodyPr/>
          <a:lstStyle/>
          <a:p>
            <a:pPr algn="ctr"/>
            <a:r>
              <a:rPr lang="en-US" dirty="0" err="1" smtClean="0"/>
              <a:t>Febry</a:t>
            </a:r>
            <a:r>
              <a:rPr lang="en-US" dirty="0" smtClean="0"/>
              <a:t> </a:t>
            </a:r>
            <a:r>
              <a:rPr lang="en-US" dirty="0" err="1"/>
              <a:t>Pérot</a:t>
            </a:r>
            <a:r>
              <a:rPr lang="en-US" dirty="0"/>
              <a:t> </a:t>
            </a:r>
            <a:r>
              <a:rPr lang="en-US" dirty="0" smtClean="0"/>
              <a:t>LD</a:t>
            </a:r>
            <a:endParaRPr lang="en-US" dirty="0"/>
          </a:p>
        </p:txBody>
      </p:sp>
    </p:spTree>
    <p:extLst>
      <p:ext uri="{BB962C8B-B14F-4D97-AF65-F5344CB8AC3E}">
        <p14:creationId xmlns:p14="http://schemas.microsoft.com/office/powerpoint/2010/main" val="1699801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0947" t="16949" r="36422" b="6283"/>
          <a:stretch/>
        </p:blipFill>
        <p:spPr>
          <a:xfrm>
            <a:off x="3450957" y="1"/>
            <a:ext cx="5439545" cy="5730844"/>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36</a:t>
            </a:fld>
            <a:endParaRPr lang="en-US"/>
          </a:p>
        </p:txBody>
      </p:sp>
      <p:sp>
        <p:nvSpPr>
          <p:cNvPr id="4" name="Title 3"/>
          <p:cNvSpPr>
            <a:spLocks noGrp="1"/>
          </p:cNvSpPr>
          <p:nvPr>
            <p:ph type="title"/>
          </p:nvPr>
        </p:nvSpPr>
        <p:spPr>
          <a:xfrm>
            <a:off x="1219200" y="5447507"/>
            <a:ext cx="10972800" cy="1143000"/>
          </a:xfrm>
        </p:spPr>
        <p:txBody>
          <a:bodyPr>
            <a:normAutofit/>
          </a:bodyPr>
          <a:lstStyle/>
          <a:p>
            <a:pPr algn="ctr"/>
            <a:r>
              <a:rPr lang="en-US" sz="2200" b="0" dirty="0">
                <a:effectLst/>
              </a:rPr>
              <a:t>Emission spectra of an </a:t>
            </a:r>
            <a:r>
              <a:rPr lang="en-US" sz="2200" b="0" dirty="0">
                <a:solidFill>
                  <a:srgbClr val="FF0000"/>
                </a:solidFill>
                <a:effectLst/>
              </a:rPr>
              <a:t>edge-emitting laser </a:t>
            </a:r>
            <a:r>
              <a:rPr lang="en-US" sz="2200" b="0" dirty="0">
                <a:effectLst/>
              </a:rPr>
              <a:t>below threshold and above</a:t>
            </a:r>
          </a:p>
        </p:txBody>
      </p:sp>
    </p:spTree>
    <p:extLst>
      <p:ext uri="{BB962C8B-B14F-4D97-AF65-F5344CB8AC3E}">
        <p14:creationId xmlns:p14="http://schemas.microsoft.com/office/powerpoint/2010/main" val="3637872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380" t="28285" r="37097" b="25707"/>
          <a:stretch/>
        </p:blipFill>
        <p:spPr>
          <a:xfrm>
            <a:off x="103024" y="1073606"/>
            <a:ext cx="11773613" cy="5118964"/>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37</a:t>
            </a:fld>
            <a:endParaRPr lang="en-US"/>
          </a:p>
        </p:txBody>
      </p:sp>
      <p:sp>
        <p:nvSpPr>
          <p:cNvPr id="4" name="Title 3"/>
          <p:cNvSpPr>
            <a:spLocks noGrp="1"/>
          </p:cNvSpPr>
          <p:nvPr>
            <p:ph type="title"/>
          </p:nvPr>
        </p:nvSpPr>
        <p:spPr>
          <a:xfrm>
            <a:off x="556896" y="0"/>
            <a:ext cx="10972800" cy="1143000"/>
          </a:xfrm>
        </p:spPr>
        <p:txBody>
          <a:bodyPr>
            <a:normAutofit fontScale="90000"/>
          </a:bodyPr>
          <a:lstStyle/>
          <a:p>
            <a:pPr algn="ctr"/>
            <a:r>
              <a:rPr lang="en-US" dirty="0" smtClean="0"/>
              <a:t>Functional Block Diagram of General </a:t>
            </a:r>
            <a:r>
              <a:rPr lang="en-US" dirty="0" err="1" smtClean="0"/>
              <a:t>Tx</a:t>
            </a:r>
            <a:r>
              <a:rPr lang="en-US" dirty="0" smtClean="0"/>
              <a:t>-Rx</a:t>
            </a:r>
            <a:endParaRPr lang="en-US" dirty="0"/>
          </a:p>
        </p:txBody>
      </p:sp>
    </p:spTree>
    <p:extLst>
      <p:ext uri="{BB962C8B-B14F-4D97-AF65-F5344CB8AC3E}">
        <p14:creationId xmlns:p14="http://schemas.microsoft.com/office/powerpoint/2010/main" val="4226617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38</a:t>
            </a:fld>
            <a:endParaRPr lang="en-US"/>
          </a:p>
        </p:txBody>
      </p:sp>
      <p:pic>
        <p:nvPicPr>
          <p:cNvPr id="6" name="Content Placeholder 5"/>
          <p:cNvPicPr>
            <a:picLocks noGrp="1" noChangeAspect="1"/>
          </p:cNvPicPr>
          <p:nvPr>
            <p:ph idx="1"/>
          </p:nvPr>
        </p:nvPicPr>
        <p:blipFill rotWithShape="1">
          <a:blip r:embed="rId2"/>
          <a:srcRect l="5967" t="24884" r="43399" b="16906"/>
          <a:stretch/>
        </p:blipFill>
        <p:spPr>
          <a:xfrm>
            <a:off x="779077" y="910347"/>
            <a:ext cx="10994459" cy="5862723"/>
          </a:xfrm>
          <a:prstGeom prst="rect">
            <a:avLst/>
          </a:prstGeom>
        </p:spPr>
      </p:pic>
      <p:sp>
        <p:nvSpPr>
          <p:cNvPr id="7" name="Title 3"/>
          <p:cNvSpPr>
            <a:spLocks noGrp="1"/>
          </p:cNvSpPr>
          <p:nvPr>
            <p:ph type="title"/>
          </p:nvPr>
        </p:nvSpPr>
        <p:spPr>
          <a:xfrm>
            <a:off x="556896" y="0"/>
            <a:ext cx="10972800" cy="1143000"/>
          </a:xfrm>
        </p:spPr>
        <p:txBody>
          <a:bodyPr>
            <a:normAutofit fontScale="90000"/>
          </a:bodyPr>
          <a:lstStyle/>
          <a:p>
            <a:pPr algn="ctr"/>
            <a:r>
              <a:rPr lang="en-US" dirty="0" smtClean="0"/>
              <a:t>Functional Block Diagram of Optical </a:t>
            </a:r>
            <a:r>
              <a:rPr lang="en-US" dirty="0" err="1" smtClean="0"/>
              <a:t>Tx</a:t>
            </a:r>
            <a:r>
              <a:rPr lang="en-US" dirty="0" smtClean="0"/>
              <a:t>-Rx</a:t>
            </a:r>
            <a:endParaRPr lang="en-US" dirty="0"/>
          </a:p>
        </p:txBody>
      </p:sp>
    </p:spTree>
    <p:extLst>
      <p:ext uri="{BB962C8B-B14F-4D97-AF65-F5344CB8AC3E}">
        <p14:creationId xmlns:p14="http://schemas.microsoft.com/office/powerpoint/2010/main" val="2250396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39</a:t>
            </a:fld>
            <a:endParaRPr lang="en-US"/>
          </a:p>
        </p:txBody>
      </p:sp>
      <p:pic>
        <p:nvPicPr>
          <p:cNvPr id="5" name="Content Placeholder 4"/>
          <p:cNvPicPr>
            <a:picLocks noGrp="1" noChangeAspect="1"/>
          </p:cNvPicPr>
          <p:nvPr>
            <p:ph idx="1"/>
          </p:nvPr>
        </p:nvPicPr>
        <p:blipFill rotWithShape="1">
          <a:blip r:embed="rId2"/>
          <a:srcRect l="3154" t="25085" r="37098" b="16506"/>
          <a:stretch/>
        </p:blipFill>
        <p:spPr>
          <a:xfrm>
            <a:off x="413935" y="1193283"/>
            <a:ext cx="10812362" cy="5691877"/>
          </a:xfrm>
          <a:prstGeom prst="rect">
            <a:avLst/>
          </a:prstGeom>
        </p:spPr>
      </p:pic>
      <p:sp>
        <p:nvSpPr>
          <p:cNvPr id="7" name="Title 3"/>
          <p:cNvSpPr>
            <a:spLocks noGrp="1"/>
          </p:cNvSpPr>
          <p:nvPr>
            <p:ph type="title"/>
          </p:nvPr>
        </p:nvSpPr>
        <p:spPr>
          <a:xfrm>
            <a:off x="556896" y="0"/>
            <a:ext cx="10972800" cy="1143000"/>
          </a:xfrm>
        </p:spPr>
        <p:txBody>
          <a:bodyPr>
            <a:normAutofit fontScale="90000"/>
          </a:bodyPr>
          <a:lstStyle/>
          <a:p>
            <a:pPr algn="ctr"/>
            <a:r>
              <a:rPr lang="en-US" dirty="0" smtClean="0"/>
              <a:t>Functional Block Diagram of Optical </a:t>
            </a:r>
            <a:r>
              <a:rPr lang="en-US" dirty="0" err="1" smtClean="0"/>
              <a:t>Tx</a:t>
            </a:r>
            <a:r>
              <a:rPr lang="en-US" dirty="0" smtClean="0"/>
              <a:t>-Rx</a:t>
            </a:r>
            <a:endParaRPr lang="en-US" dirty="0"/>
          </a:p>
        </p:txBody>
      </p:sp>
    </p:spTree>
    <p:extLst>
      <p:ext uri="{BB962C8B-B14F-4D97-AF65-F5344CB8AC3E}">
        <p14:creationId xmlns:p14="http://schemas.microsoft.com/office/powerpoint/2010/main" val="1585845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70858" y="1864249"/>
            <a:ext cx="10232570" cy="1384995"/>
          </a:xfrm>
          <a:prstGeom prst="rect">
            <a:avLst/>
          </a:prstGeom>
        </p:spPr>
        <p:txBody>
          <a:bodyPr wrap="square">
            <a:spAutoFit/>
          </a:bodyPr>
          <a:lstStyle/>
          <a:p>
            <a:pPr algn="just"/>
            <a:r>
              <a:rPr lang="en-US" sz="2800" dirty="0" smtClean="0"/>
              <a:t>A </a:t>
            </a:r>
            <a:r>
              <a:rPr lang="en-US" sz="2800" b="1" dirty="0" smtClean="0"/>
              <a:t>laser</a:t>
            </a:r>
            <a:r>
              <a:rPr lang="en-US" sz="2800" dirty="0" smtClean="0"/>
              <a:t> is a device that emits light through a process of </a:t>
            </a:r>
            <a:r>
              <a:rPr lang="en-US" sz="2800" dirty="0" smtClean="0">
                <a:solidFill>
                  <a:srgbClr val="FF0000"/>
                </a:solidFill>
              </a:rPr>
              <a:t>optical amplification</a:t>
            </a:r>
            <a:r>
              <a:rPr lang="en-US" sz="2800" dirty="0" smtClean="0"/>
              <a:t> based on the </a:t>
            </a:r>
            <a:r>
              <a:rPr lang="en-US" sz="2800" dirty="0" smtClean="0">
                <a:solidFill>
                  <a:srgbClr val="FF0000"/>
                </a:solidFill>
              </a:rPr>
              <a:t>stimulated emission</a:t>
            </a:r>
            <a:r>
              <a:rPr lang="en-US" sz="2800" dirty="0" smtClean="0"/>
              <a:t> of electromagnetic radiation.</a:t>
            </a:r>
            <a:endParaRPr lang="en-US" sz="2800" dirty="0"/>
          </a:p>
        </p:txBody>
      </p:sp>
      <p:sp>
        <p:nvSpPr>
          <p:cNvPr id="4" name="TextBox 3"/>
          <p:cNvSpPr txBox="1"/>
          <p:nvPr/>
        </p:nvSpPr>
        <p:spPr>
          <a:xfrm>
            <a:off x="1465944" y="685763"/>
            <a:ext cx="9564914" cy="707886"/>
          </a:xfrm>
          <a:prstGeom prst="rect">
            <a:avLst/>
          </a:prstGeom>
          <a:noFill/>
        </p:spPr>
        <p:txBody>
          <a:bodyPr wrap="square" rtlCol="0">
            <a:spAutoFit/>
          </a:bodyPr>
          <a:lstStyle/>
          <a:p>
            <a:pPr algn="ctr"/>
            <a:r>
              <a:rPr lang="en-US" sz="4000" dirty="0" smtClean="0"/>
              <a:t>LASER</a:t>
            </a:r>
            <a:endParaRPr lang="en-US" sz="4000" dirty="0"/>
          </a:p>
        </p:txBody>
      </p:sp>
    </p:spTree>
    <p:extLst>
      <p:ext uri="{BB962C8B-B14F-4D97-AF65-F5344CB8AC3E}">
        <p14:creationId xmlns:p14="http://schemas.microsoft.com/office/powerpoint/2010/main" val="566838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17638"/>
            <a:ext cx="10972800" cy="4525963"/>
          </a:xfrm>
        </p:spPr>
        <p:txBody>
          <a:bodyPr>
            <a:normAutofit fontScale="92500" lnSpcReduction="20000"/>
          </a:bodyPr>
          <a:lstStyle/>
          <a:p>
            <a:pPr marL="109728" indent="0" algn="just">
              <a:buNone/>
            </a:pPr>
            <a:r>
              <a:rPr lang="en-US" dirty="0"/>
              <a:t>Laser diodes play an important role in our everyday lives. They are very cheap and small. Laser diodes are the smallest of all the known lasers. Their size is a fraction of a millimeter.</a:t>
            </a:r>
            <a:br>
              <a:rPr lang="en-US" dirty="0"/>
            </a:br>
            <a:r>
              <a:rPr lang="en-US" dirty="0"/>
              <a:t>Laser diodes are also known as semiconductor lasers, junction lasers, junction diode lasers or injection lasers.</a:t>
            </a:r>
            <a:endParaRPr lang="en-US" dirty="0" smtClean="0"/>
          </a:p>
          <a:p>
            <a:pPr marL="109728" indent="0">
              <a:buNone/>
            </a:pPr>
            <a:r>
              <a:rPr lang="en-US" dirty="0" smtClean="0"/>
              <a:t>A </a:t>
            </a:r>
            <a:r>
              <a:rPr lang="en-US" dirty="0"/>
              <a:t>laser diode works on the principle of </a:t>
            </a:r>
            <a:r>
              <a:rPr lang="en-US" b="1" dirty="0" smtClean="0">
                <a:solidFill>
                  <a:srgbClr val="FF0000"/>
                </a:solidFill>
              </a:rPr>
              <a:t>1.stimulated emission</a:t>
            </a:r>
            <a:r>
              <a:rPr lang="en-US" dirty="0" smtClean="0">
                <a:solidFill>
                  <a:srgbClr val="FF0000"/>
                </a:solidFill>
              </a:rPr>
              <a:t>.</a:t>
            </a:r>
            <a:r>
              <a:rPr lang="en-US" dirty="0" smtClean="0"/>
              <a:t> </a:t>
            </a:r>
          </a:p>
          <a:p>
            <a:pPr marL="109728" indent="0">
              <a:buNone/>
            </a:pPr>
            <a:r>
              <a:rPr lang="en-US" dirty="0" smtClean="0"/>
              <a:t>There are three </a:t>
            </a:r>
            <a:r>
              <a:rPr lang="en-US" dirty="0"/>
              <a:t>types of </a:t>
            </a:r>
            <a:r>
              <a:rPr lang="en-US" dirty="0" smtClean="0"/>
              <a:t>emissions: </a:t>
            </a:r>
            <a:endParaRPr lang="en-US" dirty="0"/>
          </a:p>
          <a:p>
            <a:r>
              <a:rPr lang="en-US" dirty="0" smtClean="0"/>
              <a:t>Stimulated absorption</a:t>
            </a:r>
          </a:p>
          <a:p>
            <a:r>
              <a:rPr lang="en-US" dirty="0" smtClean="0"/>
              <a:t>Stimulated emission</a:t>
            </a:r>
          </a:p>
          <a:p>
            <a:r>
              <a:rPr lang="en-US" dirty="0" smtClean="0"/>
              <a:t>Spontaneous emission</a:t>
            </a:r>
          </a:p>
          <a:p>
            <a:pPr marL="109728" indent="0">
              <a:buNone/>
            </a:pPr>
            <a:endParaRPr lang="en-US" b="1" dirty="0" smtClean="0"/>
          </a:p>
          <a:p>
            <a:pPr marL="109728" indent="0">
              <a:buNone/>
            </a:pPr>
            <a:r>
              <a:rPr lang="en-US" b="1" dirty="0" smtClean="0">
                <a:solidFill>
                  <a:srgbClr val="FF0000"/>
                </a:solidFill>
              </a:rPr>
              <a:t>2.Population inversion</a:t>
            </a:r>
          </a:p>
          <a:p>
            <a:pPr marL="109728" indent="0">
              <a:buNone/>
            </a:pPr>
            <a:r>
              <a:rPr lang="en-US" b="1" dirty="0" smtClean="0">
                <a:solidFill>
                  <a:srgbClr val="FF0000"/>
                </a:solidFill>
              </a:rPr>
              <a:t>3.Cavity resonance for light amplification</a:t>
            </a:r>
            <a:endParaRPr lang="en-US" b="1" dirty="0">
              <a:solidFill>
                <a:srgbClr val="FF0000"/>
              </a:solidFill>
            </a:endParaRPr>
          </a:p>
        </p:txBody>
      </p:sp>
      <p:sp>
        <p:nvSpPr>
          <p:cNvPr id="3" name="Slide Number Placeholder 2"/>
          <p:cNvSpPr>
            <a:spLocks noGrp="1"/>
          </p:cNvSpPr>
          <p:nvPr>
            <p:ph type="sldNum" sz="quarter" idx="12"/>
          </p:nvPr>
        </p:nvSpPr>
        <p:spPr/>
        <p:txBody>
          <a:bodyPr/>
          <a:lstStyle/>
          <a:p>
            <a:fld id="{4975AE14-5157-40EE-903F-4A617FD70239}" type="slidenum">
              <a:rPr lang="en-US" smtClean="0"/>
              <a:pPr/>
              <a:t>5</a:t>
            </a:fld>
            <a:endParaRPr lang="en-US"/>
          </a:p>
        </p:txBody>
      </p:sp>
      <p:sp>
        <p:nvSpPr>
          <p:cNvPr id="4" name="Title 3"/>
          <p:cNvSpPr>
            <a:spLocks noGrp="1"/>
          </p:cNvSpPr>
          <p:nvPr>
            <p:ph type="title"/>
          </p:nvPr>
        </p:nvSpPr>
        <p:spPr/>
        <p:txBody>
          <a:bodyPr>
            <a:normAutofit/>
          </a:bodyPr>
          <a:lstStyle/>
          <a:p>
            <a:pPr algn="ctr"/>
            <a:r>
              <a:rPr lang="en-US" dirty="0" smtClean="0">
                <a:solidFill>
                  <a:schemeClr val="tx1"/>
                </a:solidFill>
              </a:rPr>
              <a:t>Laser Diode</a:t>
            </a:r>
            <a:endParaRPr lang="en-US" dirty="0">
              <a:solidFill>
                <a:schemeClr val="tx1"/>
              </a:solidFill>
            </a:endParaRPr>
          </a:p>
        </p:txBody>
      </p:sp>
    </p:spTree>
    <p:extLst>
      <p:ext uri="{BB962C8B-B14F-4D97-AF65-F5344CB8AC3E}">
        <p14:creationId xmlns:p14="http://schemas.microsoft.com/office/powerpoint/2010/main" val="4000815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2297" t="25286" r="28772" b="31707"/>
          <a:stretch/>
        </p:blipFill>
        <p:spPr>
          <a:xfrm>
            <a:off x="0" y="-9055"/>
            <a:ext cx="6352414" cy="3947311"/>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6</a:t>
            </a:fld>
            <a:endParaRPr lang="en-US"/>
          </a:p>
        </p:txBody>
      </p:sp>
      <p:pic>
        <p:nvPicPr>
          <p:cNvPr id="6" name="Content Placeholder 5"/>
          <p:cNvPicPr>
            <a:picLocks noChangeAspect="1"/>
          </p:cNvPicPr>
          <p:nvPr/>
        </p:nvPicPr>
        <p:blipFill rotWithShape="1">
          <a:blip r:embed="rId3"/>
          <a:srcRect l="33984" t="20483" r="27985" b="37909"/>
          <a:stretch/>
        </p:blipFill>
        <p:spPr>
          <a:xfrm>
            <a:off x="5948127" y="3055183"/>
            <a:ext cx="6232811" cy="3835578"/>
          </a:xfrm>
          <a:prstGeom prst="rect">
            <a:avLst/>
          </a:prstGeom>
        </p:spPr>
      </p:pic>
    </p:spTree>
    <p:extLst>
      <p:ext uri="{BB962C8B-B14F-4D97-AF65-F5344CB8AC3E}">
        <p14:creationId xmlns:p14="http://schemas.microsoft.com/office/powerpoint/2010/main" val="3795484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6871" y="1481329"/>
            <a:ext cx="11624649" cy="4525963"/>
          </a:xfrm>
        </p:spPr>
        <p:txBody>
          <a:bodyPr>
            <a:normAutofit lnSpcReduction="10000"/>
          </a:bodyPr>
          <a:lstStyle/>
          <a:p>
            <a:pPr marL="109728" indent="0" algn="just">
              <a:buNone/>
            </a:pPr>
            <a:r>
              <a:rPr lang="en-US" dirty="0"/>
              <a:t>A laser diode is an optoelectronic device, which converts electrical energy into light energy to produce </a:t>
            </a:r>
            <a:r>
              <a:rPr lang="en-US" dirty="0">
                <a:solidFill>
                  <a:srgbClr val="FF0000"/>
                </a:solidFill>
              </a:rPr>
              <a:t>high-intensity coherent light</a:t>
            </a:r>
            <a:r>
              <a:rPr lang="en-US" dirty="0"/>
              <a:t>. In a laser diode, the </a:t>
            </a:r>
            <a:r>
              <a:rPr lang="en-US" dirty="0">
                <a:solidFill>
                  <a:srgbClr val="FF0000"/>
                </a:solidFill>
              </a:rPr>
              <a:t>p-n junction </a:t>
            </a:r>
            <a:r>
              <a:rPr lang="en-US" dirty="0"/>
              <a:t>of the semiconductor diode acts as the laser medium or </a:t>
            </a:r>
            <a:r>
              <a:rPr lang="en-US" dirty="0">
                <a:solidFill>
                  <a:srgbClr val="FF0000"/>
                </a:solidFill>
              </a:rPr>
              <a:t>active medium.</a:t>
            </a:r>
          </a:p>
          <a:p>
            <a:pPr marL="109728" indent="0" algn="just">
              <a:buNone/>
            </a:pPr>
            <a:r>
              <a:rPr lang="en-US" dirty="0"/>
              <a:t>The working of the laser diode is almost similar to the light emitting diode (LED). The main difference between the LED and laser diode is that the </a:t>
            </a:r>
            <a:r>
              <a:rPr lang="en-US" dirty="0">
                <a:solidFill>
                  <a:srgbClr val="FF0000"/>
                </a:solidFill>
              </a:rPr>
              <a:t>LED emits incoherent light </a:t>
            </a:r>
            <a:r>
              <a:rPr lang="en-US" dirty="0"/>
              <a:t>whereas the laser diode emits </a:t>
            </a:r>
            <a:r>
              <a:rPr lang="en-US" dirty="0">
                <a:solidFill>
                  <a:srgbClr val="FF0000"/>
                </a:solidFill>
              </a:rPr>
              <a:t>coherent light</a:t>
            </a:r>
            <a:r>
              <a:rPr lang="en-US" dirty="0" smtClean="0">
                <a:solidFill>
                  <a:srgbClr val="FF0000"/>
                </a:solidFill>
              </a:rPr>
              <a:t>.</a:t>
            </a:r>
          </a:p>
          <a:p>
            <a:pPr marL="109728" indent="0" algn="just">
              <a:buNone/>
            </a:pPr>
            <a:r>
              <a:rPr lang="en-US" dirty="0"/>
              <a:t>The laser diode is made of two doped gallium arsenide layers (p type and n type). In laser diodes, selenium, aluminum, and silicon are used as doping agents.</a:t>
            </a:r>
          </a:p>
          <a:p>
            <a:pPr marL="109728" indent="0" algn="just">
              <a:buNone/>
            </a:pPr>
            <a:endParaRPr lang="en-US" dirty="0" smtClean="0"/>
          </a:p>
          <a:p>
            <a:endParaRPr lang="en-US" dirty="0"/>
          </a:p>
          <a:p>
            <a:pPr marL="109728" indent="0" algn="just">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7</a:t>
            </a:fld>
            <a:endParaRPr lang="en-US"/>
          </a:p>
        </p:txBody>
      </p:sp>
      <p:sp>
        <p:nvSpPr>
          <p:cNvPr id="4" name="Title 3"/>
          <p:cNvSpPr>
            <a:spLocks noGrp="1"/>
          </p:cNvSpPr>
          <p:nvPr>
            <p:ph type="title"/>
          </p:nvPr>
        </p:nvSpPr>
        <p:spPr/>
        <p:txBody>
          <a:bodyPr/>
          <a:lstStyle/>
          <a:p>
            <a:pPr algn="ctr"/>
            <a:r>
              <a:rPr lang="en-US" dirty="0" smtClean="0"/>
              <a:t>Laser Diode</a:t>
            </a:r>
            <a:endParaRPr lang="en-US" dirty="0"/>
          </a:p>
        </p:txBody>
      </p:sp>
    </p:spTree>
    <p:extLst>
      <p:ext uri="{BB962C8B-B14F-4D97-AF65-F5344CB8AC3E}">
        <p14:creationId xmlns:p14="http://schemas.microsoft.com/office/powerpoint/2010/main" val="122488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buNone/>
            </a:pPr>
            <a:r>
              <a:rPr lang="en-US" dirty="0"/>
              <a:t>The main steps required for producing a coherent beam of light in </a:t>
            </a:r>
            <a:r>
              <a:rPr lang="en-US" dirty="0" smtClean="0"/>
              <a:t>laser </a:t>
            </a:r>
            <a:r>
              <a:rPr lang="en-US" dirty="0"/>
              <a:t>diodes are: light absorption, spontaneous emission, and stimulated emission</a:t>
            </a:r>
            <a:r>
              <a:rPr lang="en-US" dirty="0" smtClean="0"/>
              <a:t>.</a:t>
            </a:r>
          </a:p>
          <a:p>
            <a:pPr marL="109728" indent="0" algn="just">
              <a:buNone/>
            </a:pPr>
            <a:r>
              <a:rPr lang="en-US" u="sng" dirty="0"/>
              <a:t>Absorption of energy</a:t>
            </a:r>
          </a:p>
          <a:p>
            <a:pPr algn="just"/>
            <a:r>
              <a:rPr lang="en-US" dirty="0"/>
              <a:t>Absorption of energy is the process of absorbing energy from the </a:t>
            </a:r>
            <a:r>
              <a:rPr lang="en-US" dirty="0">
                <a:solidFill>
                  <a:srgbClr val="FF0000"/>
                </a:solidFill>
              </a:rPr>
              <a:t>external energy sources.</a:t>
            </a:r>
          </a:p>
          <a:p>
            <a:pPr algn="just"/>
            <a:r>
              <a:rPr lang="en-US" dirty="0"/>
              <a:t>In laser diodes, electrical energy or </a:t>
            </a:r>
            <a:r>
              <a:rPr lang="en-US" dirty="0">
                <a:solidFill>
                  <a:srgbClr val="FF0000"/>
                </a:solidFill>
              </a:rPr>
              <a:t>DC voltage </a:t>
            </a:r>
            <a:r>
              <a:rPr lang="en-US" dirty="0"/>
              <a:t>is used as the </a:t>
            </a:r>
            <a:r>
              <a:rPr lang="en-US" dirty="0">
                <a:solidFill>
                  <a:srgbClr val="FF0000"/>
                </a:solidFill>
              </a:rPr>
              <a:t>external energy source</a:t>
            </a:r>
            <a:r>
              <a:rPr lang="en-US" dirty="0"/>
              <a:t>. When the DC voltage or electrical energy supplies enough energy to the valence </a:t>
            </a:r>
            <a:r>
              <a:rPr lang="en-US" dirty="0" smtClean="0"/>
              <a:t>electrons</a:t>
            </a:r>
            <a:r>
              <a:rPr lang="en-US" dirty="0"/>
              <a:t> or valence band electrons, they break bonding with the parent atom and jumps into the higher energy level (conduction band). The electrons in the conduction band are known as free electrons.</a:t>
            </a:r>
          </a:p>
          <a:p>
            <a:pPr algn="just"/>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8</a:t>
            </a:fld>
            <a:endParaRPr lang="en-US"/>
          </a:p>
        </p:txBody>
      </p:sp>
      <p:sp>
        <p:nvSpPr>
          <p:cNvPr id="4" name="Title 3"/>
          <p:cNvSpPr>
            <a:spLocks noGrp="1"/>
          </p:cNvSpPr>
          <p:nvPr>
            <p:ph type="title"/>
          </p:nvPr>
        </p:nvSpPr>
        <p:spPr/>
        <p:txBody>
          <a:bodyPr>
            <a:normAutofit/>
          </a:bodyPr>
          <a:lstStyle/>
          <a:p>
            <a:pPr algn="ctr"/>
            <a:r>
              <a:rPr lang="en-US" dirty="0" smtClean="0">
                <a:effectLst/>
              </a:rPr>
              <a:t>Steps for Stimulated Emission</a:t>
            </a:r>
            <a:endParaRPr lang="en-US" dirty="0">
              <a:effectLst/>
            </a:endParaRPr>
          </a:p>
        </p:txBody>
      </p:sp>
    </p:spTree>
    <p:extLst>
      <p:ext uri="{BB962C8B-B14F-4D97-AF65-F5344CB8AC3E}">
        <p14:creationId xmlns:p14="http://schemas.microsoft.com/office/powerpoint/2010/main" val="1238294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9</a:t>
            </a:fld>
            <a:endParaRPr lang="en-US"/>
          </a:p>
        </p:txBody>
      </p:sp>
      <p:sp>
        <p:nvSpPr>
          <p:cNvPr id="4" name="Title 3"/>
          <p:cNvSpPr>
            <a:spLocks noGrp="1"/>
          </p:cNvSpPr>
          <p:nvPr>
            <p:ph type="title"/>
          </p:nvPr>
        </p:nvSpPr>
        <p:spPr>
          <a:xfrm>
            <a:off x="556896" y="-114661"/>
            <a:ext cx="10972800" cy="1143000"/>
          </a:xfrm>
        </p:spPr>
        <p:txBody>
          <a:bodyPr/>
          <a:lstStyle/>
          <a:p>
            <a:pPr algn="ctr"/>
            <a:r>
              <a:rPr lang="en-US" dirty="0">
                <a:effectLst/>
              </a:rPr>
              <a:t>Steps for Stimulated Emission</a:t>
            </a:r>
            <a:endParaRPr lang="en-US" dirty="0"/>
          </a:p>
        </p:txBody>
      </p:sp>
      <p:sp>
        <p:nvSpPr>
          <p:cNvPr id="2" name="Content Placeholder 1"/>
          <p:cNvSpPr>
            <a:spLocks noGrp="1"/>
          </p:cNvSpPr>
          <p:nvPr>
            <p:ph idx="1"/>
          </p:nvPr>
        </p:nvSpPr>
        <p:spPr>
          <a:xfrm>
            <a:off x="709189" y="901908"/>
            <a:ext cx="10972800" cy="2628944"/>
          </a:xfrm>
        </p:spPr>
        <p:txBody>
          <a:bodyPr>
            <a:normAutofit/>
          </a:bodyPr>
          <a:lstStyle/>
          <a:p>
            <a:pPr algn="just"/>
            <a:r>
              <a:rPr lang="en-US" dirty="0"/>
              <a:t>When the valence electron leaves the valence shell, an empty space is created at the point from which electron left. This empty space in the valence shell is called a hole.</a:t>
            </a:r>
          </a:p>
          <a:p>
            <a:pPr algn="just"/>
            <a:r>
              <a:rPr lang="en-US" dirty="0"/>
              <a:t>Thus, both free electrons and holes are generated </a:t>
            </a:r>
            <a:r>
              <a:rPr lang="en-US" dirty="0">
                <a:solidFill>
                  <a:srgbClr val="FF0000"/>
                </a:solidFill>
              </a:rPr>
              <a:t>as a pair because of the absorption of energy </a:t>
            </a:r>
            <a:r>
              <a:rPr lang="en-US" dirty="0"/>
              <a:t>from the external DC source</a:t>
            </a:r>
            <a:r>
              <a:rPr lang="en-US" dirty="0" smtClean="0"/>
              <a:t>.</a:t>
            </a:r>
          </a:p>
        </p:txBody>
      </p:sp>
      <p:pic>
        <p:nvPicPr>
          <p:cNvPr id="5" name="Content Placeholder 4"/>
          <p:cNvPicPr>
            <a:picLocks noChangeAspect="1"/>
          </p:cNvPicPr>
          <p:nvPr/>
        </p:nvPicPr>
        <p:blipFill rotWithShape="1">
          <a:blip r:embed="rId2"/>
          <a:srcRect l="34097" t="26429" r="30459" b="33563"/>
          <a:stretch/>
        </p:blipFill>
        <p:spPr>
          <a:xfrm>
            <a:off x="5006567" y="3078178"/>
            <a:ext cx="7185433" cy="3779822"/>
          </a:xfrm>
          <a:prstGeom prst="rect">
            <a:avLst/>
          </a:prstGeom>
        </p:spPr>
      </p:pic>
    </p:spTree>
    <p:extLst>
      <p:ext uri="{BB962C8B-B14F-4D97-AF65-F5344CB8AC3E}">
        <p14:creationId xmlns:p14="http://schemas.microsoft.com/office/powerpoint/2010/main" val="19411504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7606</TotalTime>
  <Words>1061</Words>
  <Application>Microsoft Office PowerPoint</Application>
  <PresentationFormat>Widescreen</PresentationFormat>
  <Paragraphs>154</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Lucida Sans Unicode</vt:lpstr>
      <vt:lpstr>Verdana</vt:lpstr>
      <vt:lpstr>Wingdings 2</vt:lpstr>
      <vt:lpstr>Wingdings 3</vt:lpstr>
      <vt:lpstr>Concourse</vt:lpstr>
      <vt:lpstr>PowerPoint Presentation</vt:lpstr>
      <vt:lpstr>PowerPoint Presentation</vt:lpstr>
      <vt:lpstr>PowerPoint Presentation</vt:lpstr>
      <vt:lpstr>PowerPoint Presentation</vt:lpstr>
      <vt:lpstr>Laser Diode</vt:lpstr>
      <vt:lpstr>PowerPoint Presentation</vt:lpstr>
      <vt:lpstr>Laser Diode</vt:lpstr>
      <vt:lpstr>Steps for Stimulated Emission</vt:lpstr>
      <vt:lpstr>Steps for Stimulated Emission</vt:lpstr>
      <vt:lpstr>Steps for Stimulated Emission</vt:lpstr>
      <vt:lpstr>Steps for Stimulated Emission</vt:lpstr>
      <vt:lpstr>Steps for Stimulated Emission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the laser diode works?</vt:lpstr>
      <vt:lpstr>PowerPoint Presentation</vt:lpstr>
      <vt:lpstr>How the laser diode works?</vt:lpstr>
      <vt:lpstr>How the laser diode works?</vt:lpstr>
      <vt:lpstr>Advantage/Disadvantage</vt:lpstr>
      <vt:lpstr>Application</vt:lpstr>
      <vt:lpstr>PowerPoint Presentation</vt:lpstr>
      <vt:lpstr>Febry Pérot Laser Diode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Febry Pérot LD</vt:lpstr>
      <vt:lpstr>Emission spectra of an edge-emitting laser below threshold and above</vt:lpstr>
      <vt:lpstr>Functional Block Diagram of General Tx-Rx</vt:lpstr>
      <vt:lpstr>Functional Block Diagram of Optical Tx-Rx</vt:lpstr>
      <vt:lpstr>Functional Block Diagram of Optical Tx-Rx</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679</cp:revision>
  <dcterms:created xsi:type="dcterms:W3CDTF">2015-03-05T10:33:53Z</dcterms:created>
  <dcterms:modified xsi:type="dcterms:W3CDTF">2025-04-12T16:09:12Z</dcterms:modified>
</cp:coreProperties>
</file>